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charts/chart6.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5" r:id="rId8"/>
    <p:sldId id="262" r:id="rId9"/>
    <p:sldId id="263" r:id="rId10"/>
    <p:sldId id="264" r:id="rId11"/>
    <p:sldId id="266" r:id="rId12"/>
    <p:sldId id="272" r:id="rId13"/>
    <p:sldId id="267" r:id="rId14"/>
    <p:sldId id="268" r:id="rId15"/>
    <p:sldId id="269" r:id="rId16"/>
    <p:sldId id="270" r:id="rId17"/>
    <p:sldId id="271" r:id="rId1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8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argenis1\Entorno%20de%20red\Documents\Libro1.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argenis1\Entorno%20de%20red\Documents\Libro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MX"/>
  <c:chart>
    <c:title>
      <c:tx>
        <c:rich>
          <a:bodyPr/>
          <a:lstStyle/>
          <a:p>
            <a:pPr>
              <a:defRPr/>
            </a:pPr>
            <a:r>
              <a:rPr lang="es-MX" sz="1000">
                <a:latin typeface="Arial" pitchFamily="34" charset="0"/>
                <a:cs typeface="Arial" pitchFamily="34" charset="0"/>
              </a:rPr>
              <a:t>PRODUCTORES</a:t>
            </a:r>
            <a:r>
              <a:rPr lang="es-MX" sz="1000" baseline="0">
                <a:latin typeface="Arial" pitchFamily="34" charset="0"/>
                <a:cs typeface="Arial" pitchFamily="34" charset="0"/>
              </a:rPr>
              <a:t> DE CAFÉ EN MÉXICO</a:t>
            </a:r>
            <a:endParaRPr lang="es-MX" sz="1000">
              <a:latin typeface="Arial" pitchFamily="34" charset="0"/>
              <a:cs typeface="Arial" pitchFamily="34" charset="0"/>
            </a:endParaRPr>
          </a:p>
        </c:rich>
      </c:tx>
      <c:layout>
        <c:manualLayout>
          <c:xMode val="edge"/>
          <c:yMode val="edge"/>
          <c:x val="0.30580010267556523"/>
          <c:y val="0.94444444444444442"/>
        </c:manualLayout>
      </c:layout>
    </c:title>
    <c:view3D>
      <c:rotX val="30"/>
      <c:perspective val="30"/>
    </c:view3D>
    <c:plotArea>
      <c:layout>
        <c:manualLayout>
          <c:layoutTarget val="inner"/>
          <c:xMode val="edge"/>
          <c:yMode val="edge"/>
          <c:x val="8.2598862642169896E-2"/>
          <c:y val="0.17165845963200116"/>
          <c:w val="0.7426491897867028"/>
          <c:h val="0.72387851975993978"/>
        </c:manualLayout>
      </c:layout>
      <c:pie3DChart>
        <c:varyColors val="1"/>
        <c:ser>
          <c:idx val="0"/>
          <c:order val="0"/>
          <c:explosion val="20"/>
          <c:dLbls>
            <c:dLbl>
              <c:idx val="5"/>
              <c:layout>
                <c:manualLayout>
                  <c:x val="1.2861734163483445E-2"/>
                  <c:y val="-4.0962601789646495E-3"/>
                </c:manualLayout>
              </c:layout>
              <c:dLblPos val="bestFit"/>
              <c:showPercent val="1"/>
            </c:dLbl>
            <c:dLbl>
              <c:idx val="6"/>
              <c:layout>
                <c:manualLayout>
                  <c:x val="1.7148978884644596E-2"/>
                  <c:y val="0"/>
                </c:manualLayout>
              </c:layout>
              <c:dLblPos val="bestFit"/>
              <c:showPercent val="1"/>
            </c:dLbl>
            <c:dLbl>
              <c:idx val="7"/>
              <c:layout>
                <c:manualLayout>
                  <c:x val="1.7148978884644596E-2"/>
                  <c:y val="0"/>
                </c:manualLayout>
              </c:layout>
              <c:dLblPos val="bestFit"/>
              <c:showPercent val="1"/>
            </c:dLbl>
            <c:dLblPos val="outEnd"/>
            <c:showPercent val="1"/>
            <c:showLeaderLines val="1"/>
          </c:dLbls>
          <c:cat>
            <c:strRef>
              <c:f>Hoja1!$I$13:$I$20</c:f>
              <c:strCache>
                <c:ptCount val="8"/>
                <c:pt idx="0">
                  <c:v>Chiapas</c:v>
                </c:pt>
                <c:pt idx="1">
                  <c:v>Puebla</c:v>
                </c:pt>
                <c:pt idx="2">
                  <c:v>Veracruz</c:v>
                </c:pt>
                <c:pt idx="3">
                  <c:v>Oaxaca</c:v>
                </c:pt>
                <c:pt idx="4">
                  <c:v>Guerrero</c:v>
                </c:pt>
                <c:pt idx="5">
                  <c:v>Hidalgo</c:v>
                </c:pt>
                <c:pt idx="6">
                  <c:v>Nayarit</c:v>
                </c:pt>
                <c:pt idx="7">
                  <c:v>Otros</c:v>
                </c:pt>
              </c:strCache>
            </c:strRef>
          </c:cat>
          <c:val>
            <c:numRef>
              <c:f>Hoja1!$J$13:$J$20</c:f>
              <c:numCache>
                <c:formatCode>0%</c:formatCode>
                <c:ptCount val="8"/>
                <c:pt idx="0">
                  <c:v>0.38000000000000034</c:v>
                </c:pt>
                <c:pt idx="1">
                  <c:v>0.2</c:v>
                </c:pt>
                <c:pt idx="2">
                  <c:v>0.21000000000000013</c:v>
                </c:pt>
                <c:pt idx="3">
                  <c:v>0.12000000000000002</c:v>
                </c:pt>
                <c:pt idx="4">
                  <c:v>3.0000000000000006E-2</c:v>
                </c:pt>
                <c:pt idx="5">
                  <c:v>3.0000000000000006E-2</c:v>
                </c:pt>
                <c:pt idx="6">
                  <c:v>1.0000000000000007E-2</c:v>
                </c:pt>
                <c:pt idx="7">
                  <c:v>2.0000000000000014E-2</c:v>
                </c:pt>
              </c:numCache>
            </c:numRef>
          </c:val>
        </c:ser>
        <c:dLbls>
          <c:showPercent val="1"/>
        </c:dLbls>
      </c:pie3DChart>
    </c:plotArea>
    <c:legend>
      <c:legendPos val="r"/>
      <c:layout/>
    </c:legend>
    <c:plotVisOnly val="1"/>
    <c:dispBlanksAs val="zero"/>
  </c:chart>
  <c:spPr>
    <a:noFill/>
    <a:ln>
      <a:no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MX"/>
  <c:style val="32"/>
  <c:chart>
    <c:title>
      <c:tx>
        <c:rich>
          <a:bodyPr/>
          <a:lstStyle/>
          <a:p>
            <a:pPr>
              <a:defRPr/>
            </a:pPr>
            <a:r>
              <a:rPr lang="en-US"/>
              <a:t>Cultivo de especies</a:t>
            </a:r>
          </a:p>
        </c:rich>
      </c:tx>
      <c:layout/>
    </c:title>
    <c:plotArea>
      <c:layout/>
      <c:barChart>
        <c:barDir val="col"/>
        <c:grouping val="clustered"/>
        <c:ser>
          <c:idx val="0"/>
          <c:order val="0"/>
          <c:tx>
            <c:strRef>
              <c:f>Hoja1!$A$3</c:f>
              <c:strCache>
                <c:ptCount val="1"/>
                <c:pt idx="0">
                  <c:v>Coffea Arabica</c:v>
                </c:pt>
              </c:strCache>
            </c:strRef>
          </c:tx>
          <c:cat>
            <c:strRef>
              <c:f>Hoja1!$B$2:$C$2</c:f>
              <c:strCache>
                <c:ptCount val="2"/>
                <c:pt idx="0">
                  <c:v>mercado nacional</c:v>
                </c:pt>
                <c:pt idx="1">
                  <c:v>mercado internacional</c:v>
                </c:pt>
              </c:strCache>
            </c:strRef>
          </c:cat>
          <c:val>
            <c:numRef>
              <c:f>Hoja1!$B$3:$C$3</c:f>
              <c:numCache>
                <c:formatCode>0%</c:formatCode>
                <c:ptCount val="2"/>
                <c:pt idx="0">
                  <c:v>0.96000000000000063</c:v>
                </c:pt>
                <c:pt idx="1">
                  <c:v>0.70000000000000062</c:v>
                </c:pt>
              </c:numCache>
            </c:numRef>
          </c:val>
        </c:ser>
        <c:ser>
          <c:idx val="1"/>
          <c:order val="1"/>
          <c:tx>
            <c:strRef>
              <c:f>Hoja1!$A$4</c:f>
              <c:strCache>
                <c:ptCount val="1"/>
                <c:pt idx="0">
                  <c:v>Coffea Canephora</c:v>
                </c:pt>
              </c:strCache>
            </c:strRef>
          </c:tx>
          <c:cat>
            <c:strRef>
              <c:f>Hoja1!$B$2:$C$2</c:f>
              <c:strCache>
                <c:ptCount val="2"/>
                <c:pt idx="0">
                  <c:v>mercado nacional</c:v>
                </c:pt>
                <c:pt idx="1">
                  <c:v>mercado internacional</c:v>
                </c:pt>
              </c:strCache>
            </c:strRef>
          </c:cat>
          <c:val>
            <c:numRef>
              <c:f>Hoja1!$B$4:$C$4</c:f>
              <c:numCache>
                <c:formatCode>0%</c:formatCode>
                <c:ptCount val="2"/>
                <c:pt idx="0">
                  <c:v>4.0000000000000022E-2</c:v>
                </c:pt>
                <c:pt idx="1">
                  <c:v>0.30000000000000032</c:v>
                </c:pt>
              </c:numCache>
            </c:numRef>
          </c:val>
        </c:ser>
        <c:axId val="95466240"/>
        <c:axId val="95656576"/>
      </c:barChart>
      <c:catAx>
        <c:axId val="95466240"/>
        <c:scaling>
          <c:orientation val="minMax"/>
        </c:scaling>
        <c:axPos val="b"/>
        <c:majorTickMark val="none"/>
        <c:tickLblPos val="nextTo"/>
        <c:crossAx val="95656576"/>
        <c:crosses val="autoZero"/>
        <c:auto val="1"/>
        <c:lblAlgn val="ctr"/>
        <c:lblOffset val="100"/>
      </c:catAx>
      <c:valAx>
        <c:axId val="95656576"/>
        <c:scaling>
          <c:orientation val="minMax"/>
        </c:scaling>
        <c:axPos val="l"/>
        <c:majorGridlines/>
        <c:numFmt formatCode="0%" sourceLinked="1"/>
        <c:majorTickMark val="none"/>
        <c:tickLblPos val="nextTo"/>
        <c:crossAx val="95466240"/>
        <c:crosses val="autoZero"/>
        <c:crossBetween val="between"/>
      </c:valAx>
      <c:dTable>
        <c:showHorzBorder val="1"/>
        <c:showVertBorder val="1"/>
        <c:showOutline val="1"/>
        <c:showKeys val="1"/>
      </c:dTable>
    </c:plotArea>
    <c:plotVisOnly val="1"/>
    <c:dispBlanksAs val="gap"/>
  </c:chart>
  <c:spPr>
    <a:ln>
      <a:no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MX"/>
  <c:style val="18"/>
  <c:chart>
    <c:title>
      <c:tx>
        <c:rich>
          <a:bodyPr/>
          <a:lstStyle/>
          <a:p>
            <a:pPr>
              <a:defRPr/>
            </a:pPr>
            <a:r>
              <a:rPr lang="es-MX" sz="2000" dirty="0"/>
              <a:t>Porcentaje</a:t>
            </a:r>
            <a:r>
              <a:rPr lang="es-MX" sz="2000" baseline="0" dirty="0"/>
              <a:t> de las personas consumidoras de café orgánico en el sur de la ciudad</a:t>
            </a:r>
            <a:endParaRPr lang="es-MX" sz="2000" dirty="0"/>
          </a:p>
        </c:rich>
      </c:tx>
      <c:layout>
        <c:manualLayout>
          <c:xMode val="edge"/>
          <c:yMode val="edge"/>
          <c:x val="0.10729613619422219"/>
          <c:y val="3.9906103286384977E-2"/>
        </c:manualLayout>
      </c:layout>
    </c:title>
    <c:plotArea>
      <c:layout/>
      <c:pieChart>
        <c:varyColors val="1"/>
        <c:ser>
          <c:idx val="0"/>
          <c:order val="0"/>
          <c:dPt>
            <c:idx val="0"/>
            <c:explosion val="10"/>
          </c:dPt>
          <c:dLbls>
            <c:dLbl>
              <c:idx val="0"/>
              <c:layout>
                <c:manualLayout>
                  <c:x val="-0.20887104161915732"/>
                  <c:y val="8.6307460090641344E-2"/>
                </c:manualLayout>
              </c:layout>
              <c:spPr/>
              <c:txPr>
                <a:bodyPr/>
                <a:lstStyle/>
                <a:p>
                  <a:pPr>
                    <a:defRPr sz="4800"/>
                  </a:pPr>
                  <a:endParaRPr lang="es-MX"/>
                </a:p>
              </c:txPr>
              <c:showPercent val="1"/>
            </c:dLbl>
            <c:dLbl>
              <c:idx val="1"/>
              <c:layout>
                <c:manualLayout>
                  <c:x val="0.2020588721136248"/>
                  <c:y val="-8.9232262826480377E-2"/>
                </c:manualLayout>
              </c:layout>
              <c:spPr/>
              <c:txPr>
                <a:bodyPr/>
                <a:lstStyle/>
                <a:p>
                  <a:pPr>
                    <a:defRPr sz="4800"/>
                  </a:pPr>
                  <a:endParaRPr lang="es-MX"/>
                </a:p>
              </c:txPr>
              <c:showPercent val="1"/>
            </c:dLbl>
            <c:txPr>
              <a:bodyPr/>
              <a:lstStyle/>
              <a:p>
                <a:pPr>
                  <a:defRPr sz="6600"/>
                </a:pPr>
                <a:endParaRPr lang="es-MX"/>
              </a:p>
            </c:txPr>
            <c:showPercent val="1"/>
            <c:showLeaderLines val="1"/>
          </c:dLbls>
          <c:cat>
            <c:strRef>
              <c:f>Hoja1!$A$3:$B$3</c:f>
              <c:strCache>
                <c:ptCount val="2"/>
                <c:pt idx="0">
                  <c:v>consumen café organico</c:v>
                </c:pt>
                <c:pt idx="1">
                  <c:v>No consumen café organico</c:v>
                </c:pt>
              </c:strCache>
            </c:strRef>
          </c:cat>
          <c:val>
            <c:numRef>
              <c:f>Hoja1!$A$4:$B$4</c:f>
              <c:numCache>
                <c:formatCode>General</c:formatCode>
                <c:ptCount val="2"/>
                <c:pt idx="0">
                  <c:v>35</c:v>
                </c:pt>
                <c:pt idx="1">
                  <c:v>65</c:v>
                </c:pt>
              </c:numCache>
            </c:numRef>
          </c:val>
        </c:ser>
        <c:dLbls>
          <c:showPercent val="1"/>
        </c:dLbls>
        <c:firstSliceAng val="0"/>
      </c:pieChart>
    </c:plotArea>
    <c:legend>
      <c:legendPos val="r"/>
      <c:layout>
        <c:manualLayout>
          <c:xMode val="edge"/>
          <c:yMode val="edge"/>
          <c:x val="0.70109973160876904"/>
          <c:y val="0.33449156990219497"/>
          <c:w val="0.27105248539635962"/>
          <c:h val="0.318792484104576"/>
        </c:manualLayout>
      </c:layout>
      <c:txPr>
        <a:bodyPr/>
        <a:lstStyle/>
        <a:p>
          <a:pPr>
            <a:defRPr sz="1800"/>
          </a:pPr>
          <a:endParaRPr lang="es-MX"/>
        </a:p>
      </c:txPr>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MX"/>
  <c:style val="26"/>
  <c:chart>
    <c:title>
      <c:tx>
        <c:rich>
          <a:bodyPr/>
          <a:lstStyle/>
          <a:p>
            <a:pPr>
              <a:defRPr/>
            </a:pPr>
            <a:r>
              <a:rPr lang="es-MX" sz="1800" dirty="0"/>
              <a:t>Porcentaje</a:t>
            </a:r>
            <a:r>
              <a:rPr lang="es-MX" sz="1800" baseline="0" dirty="0"/>
              <a:t> de las personas  del sur de la ciudad que no consumen café orgánico pero que si lo conocen</a:t>
            </a:r>
            <a:endParaRPr lang="es-MX" sz="1800" dirty="0"/>
          </a:p>
        </c:rich>
      </c:tx>
      <c:layout/>
    </c:title>
    <c:view3D>
      <c:rotX val="75"/>
      <c:perspective val="30"/>
    </c:view3D>
    <c:plotArea>
      <c:layout>
        <c:manualLayout>
          <c:layoutTarget val="inner"/>
          <c:xMode val="edge"/>
          <c:yMode val="edge"/>
          <c:x val="0"/>
          <c:y val="0.18176732119189656"/>
          <c:w val="1"/>
          <c:h val="0.76429907029365773"/>
        </c:manualLayout>
      </c:layout>
      <c:pie3DChart>
        <c:varyColors val="1"/>
        <c:ser>
          <c:idx val="0"/>
          <c:order val="0"/>
          <c:spPr>
            <a:ln>
              <a:solidFill>
                <a:schemeClr val="tx1"/>
              </a:solidFill>
            </a:ln>
          </c:spPr>
          <c:explosion val="7"/>
          <c:dPt>
            <c:idx val="1"/>
            <c:explosion val="11"/>
          </c:dPt>
          <c:dLbls>
            <c:dLbl>
              <c:idx val="0"/>
              <c:layout>
                <c:manualLayout>
                  <c:x val="-0.20779317834741534"/>
                  <c:y val="-7.1802195700765667E-2"/>
                </c:manualLayout>
              </c:layout>
              <c:tx>
                <c:rich>
                  <a:bodyPr/>
                  <a:lstStyle/>
                  <a:p>
                    <a:r>
                      <a:rPr lang="en-US" sz="1800" dirty="0"/>
                      <a:t>No lo conocian
58%</a:t>
                    </a:r>
                  </a:p>
                </c:rich>
              </c:tx>
              <c:showCatName val="1"/>
              <c:showPercent val="1"/>
            </c:dLbl>
            <c:dLbl>
              <c:idx val="1"/>
              <c:layout>
                <c:manualLayout>
                  <c:x val="0.2038469583288352"/>
                  <c:y val="7.1662842910307042E-2"/>
                </c:manualLayout>
              </c:layout>
              <c:tx>
                <c:rich>
                  <a:bodyPr/>
                  <a:lstStyle/>
                  <a:p>
                    <a:pPr>
                      <a:defRPr sz="1800"/>
                    </a:pPr>
                    <a:r>
                      <a:rPr lang="es-MX" sz="1800" dirty="0"/>
                      <a:t>Lo conocian pero jamas lo han probado
42%</a:t>
                    </a:r>
                  </a:p>
                </c:rich>
              </c:tx>
              <c:spPr/>
              <c:showCatName val="1"/>
              <c:showPercent val="1"/>
            </c:dLbl>
            <c:showCatName val="1"/>
            <c:showPercent val="1"/>
            <c:showLeaderLines val="1"/>
          </c:dLbls>
          <c:cat>
            <c:strRef>
              <c:f>Hoja1!$C$3:$D$3</c:f>
              <c:strCache>
                <c:ptCount val="2"/>
                <c:pt idx="0">
                  <c:v>No lo conocian</c:v>
                </c:pt>
                <c:pt idx="1">
                  <c:v>Lo conocian pero jamas lo han probado</c:v>
                </c:pt>
              </c:strCache>
            </c:strRef>
          </c:cat>
          <c:val>
            <c:numRef>
              <c:f>Hoja1!$C$4:$D$4</c:f>
              <c:numCache>
                <c:formatCode>General</c:formatCode>
                <c:ptCount val="2"/>
                <c:pt idx="0">
                  <c:v>38</c:v>
                </c:pt>
                <c:pt idx="1">
                  <c:v>27</c:v>
                </c:pt>
              </c:numCache>
            </c:numRef>
          </c:val>
        </c:ser>
        <c:dLbls>
          <c:showCatName val="1"/>
          <c:showPercent val="1"/>
        </c:dLbls>
      </c:pie3DChart>
    </c:plotArea>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MX"/>
  <c:chart>
    <c:title>
      <c:tx>
        <c:rich>
          <a:bodyPr/>
          <a:lstStyle/>
          <a:p>
            <a:pPr>
              <a:defRPr/>
            </a:pPr>
            <a:r>
              <a:rPr lang="en-US"/>
              <a:t>CONSUMIDORES (preferencias)</a:t>
            </a:r>
          </a:p>
        </c:rich>
      </c:tx>
      <c:layout/>
    </c:title>
    <c:view3D>
      <c:perspective val="30"/>
    </c:view3D>
    <c:plotArea>
      <c:layout/>
      <c:bar3DChart>
        <c:barDir val="col"/>
        <c:grouping val="clustered"/>
        <c:ser>
          <c:idx val="0"/>
          <c:order val="0"/>
          <c:tx>
            <c:strRef>
              <c:f>Hoja1!$C$27</c:f>
              <c:strCache>
                <c:ptCount val="1"/>
                <c:pt idx="0">
                  <c:v>CONSUMIDORES</c:v>
                </c:pt>
              </c:strCache>
            </c:strRef>
          </c:tx>
          <c:dPt>
            <c:idx val="1"/>
            <c:spPr>
              <a:solidFill>
                <a:srgbClr val="FFFF00"/>
              </a:solidFill>
            </c:spPr>
          </c:dPt>
          <c:dPt>
            <c:idx val="3"/>
            <c:spPr>
              <a:solidFill>
                <a:srgbClr val="00B0F0"/>
              </a:solidFill>
            </c:spPr>
          </c:dPt>
          <c:dPt>
            <c:idx val="5"/>
            <c:spPr>
              <a:solidFill>
                <a:schemeClr val="accent6">
                  <a:lumMod val="90000"/>
                </a:schemeClr>
              </a:solidFill>
            </c:spPr>
          </c:dPt>
          <c:dPt>
            <c:idx val="7"/>
            <c:spPr>
              <a:solidFill>
                <a:srgbClr val="00B050"/>
              </a:solidFill>
            </c:spPr>
          </c:dPt>
          <c:cat>
            <c:strRef>
              <c:f>Hoja1!$B$28:$B$35</c:f>
              <c:strCache>
                <c:ptCount val="8"/>
                <c:pt idx="1">
                  <c:v>UCIRI</c:v>
                </c:pt>
                <c:pt idx="3">
                  <c:v>RANCHO POSADA</c:v>
                </c:pt>
                <c:pt idx="5">
                  <c:v>PALUCH´EN</c:v>
                </c:pt>
                <c:pt idx="7">
                  <c:v>MEZCLAS</c:v>
                </c:pt>
              </c:strCache>
            </c:strRef>
          </c:cat>
          <c:val>
            <c:numRef>
              <c:f>Hoja1!$C$28:$C$35</c:f>
              <c:numCache>
                <c:formatCode>General</c:formatCode>
                <c:ptCount val="8"/>
                <c:pt idx="1">
                  <c:v>2</c:v>
                </c:pt>
                <c:pt idx="3">
                  <c:v>5</c:v>
                </c:pt>
                <c:pt idx="5">
                  <c:v>10</c:v>
                </c:pt>
                <c:pt idx="7">
                  <c:v>18</c:v>
                </c:pt>
              </c:numCache>
            </c:numRef>
          </c:val>
        </c:ser>
        <c:dLbls/>
        <c:shape val="cylinder"/>
        <c:axId val="112907392"/>
        <c:axId val="112908928"/>
        <c:axId val="0"/>
      </c:bar3DChart>
      <c:catAx>
        <c:axId val="112907392"/>
        <c:scaling>
          <c:orientation val="minMax"/>
        </c:scaling>
        <c:axPos val="b"/>
        <c:majorTickMark val="none"/>
        <c:tickLblPos val="nextTo"/>
        <c:crossAx val="112908928"/>
        <c:crosses val="autoZero"/>
        <c:auto val="1"/>
        <c:lblAlgn val="ctr"/>
        <c:lblOffset val="100"/>
      </c:catAx>
      <c:valAx>
        <c:axId val="112908928"/>
        <c:scaling>
          <c:orientation val="minMax"/>
        </c:scaling>
        <c:axPos val="l"/>
        <c:majorGridlines/>
        <c:numFmt formatCode="General" sourceLinked="1"/>
        <c:majorTickMark val="none"/>
        <c:tickLblPos val="nextTo"/>
        <c:crossAx val="112907392"/>
        <c:crosses val="autoZero"/>
        <c:crossBetween val="between"/>
      </c:valAx>
    </c:plotArea>
    <c:legend>
      <c:legendPos val="r"/>
      <c:layout/>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s-MX"/>
  <c:chart>
    <c:title>
      <c:tx>
        <c:rich>
          <a:bodyPr/>
          <a:lstStyle/>
          <a:p>
            <a:pPr>
              <a:defRPr/>
            </a:pPr>
            <a:r>
              <a:rPr lang="en-US" dirty="0" smtClean="0"/>
              <a:t>CONSUMIDORES </a:t>
            </a:r>
            <a:endParaRPr lang="en-US" dirty="0"/>
          </a:p>
        </c:rich>
      </c:tx>
      <c:layout/>
    </c:title>
    <c:view3D>
      <c:rAngAx val="1"/>
    </c:view3D>
    <c:plotArea>
      <c:layout/>
      <c:bar3DChart>
        <c:barDir val="col"/>
        <c:grouping val="stacked"/>
        <c:ser>
          <c:idx val="0"/>
          <c:order val="0"/>
          <c:tx>
            <c:strRef>
              <c:f>Hoja1!$B$47</c:f>
              <c:strCache>
                <c:ptCount val="1"/>
                <c:pt idx="0">
                  <c:v>CONSUMIDORES</c:v>
                </c:pt>
              </c:strCache>
            </c:strRef>
          </c:tx>
          <c:dPt>
            <c:idx val="1"/>
            <c:spPr>
              <a:solidFill>
                <a:srgbClr val="C00000"/>
              </a:solidFill>
            </c:spPr>
          </c:dPt>
          <c:dPt>
            <c:idx val="2"/>
            <c:spPr>
              <a:solidFill>
                <a:srgbClr val="0070C0"/>
              </a:solidFill>
            </c:spPr>
          </c:dPt>
          <c:dPt>
            <c:idx val="3"/>
            <c:spPr>
              <a:solidFill>
                <a:srgbClr val="00B050"/>
              </a:solidFill>
            </c:spPr>
          </c:dPt>
          <c:dPt>
            <c:idx val="4"/>
            <c:spPr>
              <a:solidFill>
                <a:srgbClr val="FFC000"/>
              </a:solidFill>
            </c:spPr>
          </c:dPt>
          <c:cat>
            <c:strRef>
              <c:f>Hoja1!$A$48:$A$52</c:f>
              <c:strCache>
                <c:ptCount val="5"/>
                <c:pt idx="0">
                  <c:v>100-200</c:v>
                </c:pt>
                <c:pt idx="1">
                  <c:v>201-300</c:v>
                </c:pt>
                <c:pt idx="2">
                  <c:v>301-400</c:v>
                </c:pt>
                <c:pt idx="3">
                  <c:v>401-500</c:v>
                </c:pt>
                <c:pt idx="4">
                  <c:v>501 O MAS</c:v>
                </c:pt>
              </c:strCache>
            </c:strRef>
          </c:cat>
          <c:val>
            <c:numRef>
              <c:f>Hoja1!$B$48:$B$52</c:f>
              <c:numCache>
                <c:formatCode>General</c:formatCode>
                <c:ptCount val="5"/>
                <c:pt idx="1">
                  <c:v>2</c:v>
                </c:pt>
                <c:pt idx="2">
                  <c:v>4</c:v>
                </c:pt>
                <c:pt idx="3">
                  <c:v>9</c:v>
                </c:pt>
                <c:pt idx="4">
                  <c:v>20</c:v>
                </c:pt>
              </c:numCache>
            </c:numRef>
          </c:val>
        </c:ser>
        <c:shape val="cylinder"/>
        <c:axId val="113674496"/>
        <c:axId val="113741824"/>
        <c:axId val="0"/>
      </c:bar3DChart>
      <c:catAx>
        <c:axId val="113674496"/>
        <c:scaling>
          <c:orientation val="minMax"/>
        </c:scaling>
        <c:axPos val="b"/>
        <c:tickLblPos val="nextTo"/>
        <c:crossAx val="113741824"/>
        <c:crosses val="autoZero"/>
        <c:auto val="1"/>
        <c:lblAlgn val="ctr"/>
        <c:lblOffset val="100"/>
      </c:catAx>
      <c:valAx>
        <c:axId val="113741824"/>
        <c:scaling>
          <c:orientation val="minMax"/>
        </c:scaling>
        <c:axPos val="l"/>
        <c:majorGridlines/>
        <c:numFmt formatCode="General" sourceLinked="1"/>
        <c:tickLblPos val="nextTo"/>
        <c:crossAx val="113674496"/>
        <c:crosses val="autoZero"/>
        <c:crossBetween val="between"/>
      </c:valAx>
    </c:plotArea>
    <c:legend>
      <c:legendPos val="r"/>
      <c:layout/>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s-MX"/>
  <c:chart>
    <c:view3D>
      <c:rAngAx val="1"/>
    </c:view3D>
    <c:plotArea>
      <c:layout/>
      <c:bar3DChart>
        <c:barDir val="col"/>
        <c:grouping val="stacked"/>
        <c:ser>
          <c:idx val="0"/>
          <c:order val="0"/>
          <c:dPt>
            <c:idx val="0"/>
            <c:spPr>
              <a:solidFill>
                <a:srgbClr val="00B0F0"/>
              </a:solidFill>
            </c:spPr>
          </c:dPt>
          <c:dPt>
            <c:idx val="1"/>
            <c:spPr>
              <a:solidFill>
                <a:srgbClr val="FFFF00"/>
              </a:solidFill>
            </c:spPr>
          </c:dPt>
          <c:dPt>
            <c:idx val="2"/>
            <c:spPr>
              <a:solidFill>
                <a:schemeClr val="accent6">
                  <a:lumMod val="50000"/>
                </a:schemeClr>
              </a:solidFill>
            </c:spPr>
          </c:dPt>
          <c:cat>
            <c:strRef>
              <c:f>Hoja1!$B$132:$D$132</c:f>
              <c:strCache>
                <c:ptCount val="3"/>
                <c:pt idx="0">
                  <c:v>SI</c:v>
                </c:pt>
                <c:pt idx="1">
                  <c:v>NO</c:v>
                </c:pt>
                <c:pt idx="2">
                  <c:v>PROBABLEMENTE</c:v>
                </c:pt>
              </c:strCache>
            </c:strRef>
          </c:cat>
          <c:val>
            <c:numRef>
              <c:f>Hoja1!$B$133:$D$133</c:f>
              <c:numCache>
                <c:formatCode>General</c:formatCode>
                <c:ptCount val="3"/>
                <c:pt idx="0">
                  <c:v>29</c:v>
                </c:pt>
                <c:pt idx="1">
                  <c:v>16</c:v>
                </c:pt>
                <c:pt idx="2">
                  <c:v>20</c:v>
                </c:pt>
              </c:numCache>
            </c:numRef>
          </c:val>
        </c:ser>
        <c:shape val="cylinder"/>
        <c:axId val="113571712"/>
        <c:axId val="113665536"/>
        <c:axId val="0"/>
      </c:bar3DChart>
      <c:catAx>
        <c:axId val="113571712"/>
        <c:scaling>
          <c:orientation val="minMax"/>
        </c:scaling>
        <c:axPos val="b"/>
        <c:tickLblPos val="nextTo"/>
        <c:crossAx val="113665536"/>
        <c:crosses val="autoZero"/>
        <c:auto val="1"/>
        <c:lblAlgn val="ctr"/>
        <c:lblOffset val="100"/>
      </c:catAx>
      <c:valAx>
        <c:axId val="113665536"/>
        <c:scaling>
          <c:orientation val="minMax"/>
        </c:scaling>
        <c:axPos val="l"/>
        <c:majorGridlines/>
        <c:numFmt formatCode="General" sourceLinked="1"/>
        <c:tickLblPos val="nextTo"/>
        <c:crossAx val="113571712"/>
        <c:crosses val="autoZero"/>
        <c:crossBetween val="between"/>
      </c:valAx>
    </c:plotArea>
    <c:legend>
      <c:legendPos val="r"/>
      <c:layout/>
    </c:legend>
    <c:plotVisOnly val="1"/>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40B52426-90D1-49A9-83DD-0A289B8D4B67}" type="datetimeFigureOut">
              <a:rPr lang="es-MX" smtClean="0"/>
              <a:t>01/06/2012</a:t>
            </a:fld>
            <a:endParaRPr lang="es-MX"/>
          </a:p>
        </p:txBody>
      </p:sp>
      <p:sp>
        <p:nvSpPr>
          <p:cNvPr id="20" name="19 Marcador de pie de página"/>
          <p:cNvSpPr>
            <a:spLocks noGrp="1"/>
          </p:cNvSpPr>
          <p:nvPr>
            <p:ph type="ftr" sz="quarter" idx="11"/>
          </p:nvPr>
        </p:nvSpPr>
        <p:spPr/>
        <p:txBody>
          <a:bodyPr/>
          <a:lstStyle>
            <a:extLst/>
          </a:lstStyle>
          <a:p>
            <a:endParaRPr lang="es-MX"/>
          </a:p>
        </p:txBody>
      </p:sp>
      <p:sp>
        <p:nvSpPr>
          <p:cNvPr id="10" name="9 Marcador de número de diapositiva"/>
          <p:cNvSpPr>
            <a:spLocks noGrp="1"/>
          </p:cNvSpPr>
          <p:nvPr>
            <p:ph type="sldNum" sz="quarter" idx="12"/>
          </p:nvPr>
        </p:nvSpPr>
        <p:spPr/>
        <p:txBody>
          <a:bodyPr/>
          <a:lstStyle>
            <a:extLst/>
          </a:lstStyle>
          <a:p>
            <a:fld id="{FB6369FA-41FA-46AA-8A1E-DE4CB18F867F}" type="slidenum">
              <a:rPr lang="es-MX" smtClean="0"/>
              <a:t>‹Nº›</a:t>
            </a:fld>
            <a:endParaRPr lang="es-MX"/>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40B52426-90D1-49A9-83DD-0A289B8D4B67}" type="datetimeFigureOut">
              <a:rPr lang="es-MX" smtClean="0"/>
              <a:t>01/06/2012</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FB6369FA-41FA-46AA-8A1E-DE4CB18F867F}"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40B52426-90D1-49A9-83DD-0A289B8D4B67}" type="datetimeFigureOut">
              <a:rPr lang="es-MX" smtClean="0"/>
              <a:t>01/06/2012</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FB6369FA-41FA-46AA-8A1E-DE4CB18F867F}"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40B52426-90D1-49A9-83DD-0A289B8D4B67}" type="datetimeFigureOut">
              <a:rPr lang="es-MX" smtClean="0"/>
              <a:t>01/06/2012</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FB6369FA-41FA-46AA-8A1E-DE4CB18F867F}"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40B52426-90D1-49A9-83DD-0A289B8D4B67}" type="datetimeFigureOut">
              <a:rPr lang="es-MX" smtClean="0"/>
              <a:t>01/06/2012</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FB6369FA-41FA-46AA-8A1E-DE4CB18F867F}" type="slidenum">
              <a:rPr lang="es-MX" smtClean="0"/>
              <a:t>‹Nº›</a:t>
            </a:fld>
            <a:endParaRPr lang="es-MX"/>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40B52426-90D1-49A9-83DD-0A289B8D4B67}" type="datetimeFigureOut">
              <a:rPr lang="es-MX" smtClean="0"/>
              <a:t>01/06/2012</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FB6369FA-41FA-46AA-8A1E-DE4CB18F867F}"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40B52426-90D1-49A9-83DD-0A289B8D4B67}" type="datetimeFigureOut">
              <a:rPr lang="es-MX" smtClean="0"/>
              <a:t>01/06/2012</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FB6369FA-41FA-46AA-8A1E-DE4CB18F867F}"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40B52426-90D1-49A9-83DD-0A289B8D4B67}" type="datetimeFigureOut">
              <a:rPr lang="es-MX" smtClean="0"/>
              <a:t>01/06/2012</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FB6369FA-41FA-46AA-8A1E-DE4CB18F867F}"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40B52426-90D1-49A9-83DD-0A289B8D4B67}" type="datetimeFigureOut">
              <a:rPr lang="es-MX" smtClean="0"/>
              <a:t>01/06/2012</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FB6369FA-41FA-46AA-8A1E-DE4CB18F867F}" type="slidenum">
              <a:rPr lang="es-MX" smtClean="0"/>
              <a:t>‹Nº›</a:t>
            </a:fld>
            <a:endParaRPr lang="es-MX"/>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40B52426-90D1-49A9-83DD-0A289B8D4B67}" type="datetimeFigureOut">
              <a:rPr lang="es-MX" smtClean="0"/>
              <a:t>01/06/2012</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FB6369FA-41FA-46AA-8A1E-DE4CB18F867F}"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40B52426-90D1-49A9-83DD-0A289B8D4B67}" type="datetimeFigureOut">
              <a:rPr lang="es-MX" smtClean="0"/>
              <a:t>01/06/2012</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FB6369FA-41FA-46AA-8A1E-DE4CB18F867F}" type="slidenum">
              <a:rPr lang="es-MX" smtClean="0"/>
              <a:t>‹Nº›</a:t>
            </a:fld>
            <a:endParaRPr lang="es-MX"/>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0B52426-90D1-49A9-83DD-0A289B8D4B67}" type="datetimeFigureOut">
              <a:rPr lang="es-MX" smtClean="0"/>
              <a:t>01/06/2012</a:t>
            </a:fld>
            <a:endParaRPr lang="es-MX"/>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MX"/>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B6369FA-41FA-46AA-8A1E-DE4CB18F867F}" type="slidenum">
              <a:rPr lang="es-MX" smtClean="0"/>
              <a:t>‹Nº›</a:t>
            </a:fld>
            <a:endParaRPr lang="es-MX"/>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635896" y="0"/>
            <a:ext cx="5112568" cy="993353"/>
          </a:xfrm>
        </p:spPr>
        <p:txBody>
          <a:bodyPr/>
          <a:lstStyle/>
          <a:p>
            <a:r>
              <a:rPr lang="es-MX" dirty="0" smtClean="0"/>
              <a:t>CAFÉ ORGÁNICO</a:t>
            </a:r>
            <a:endParaRPr lang="es-MX" dirty="0"/>
          </a:p>
        </p:txBody>
      </p:sp>
      <p:pic>
        <p:nvPicPr>
          <p:cNvPr id="1026" name="Picture 2"/>
          <p:cNvPicPr>
            <a:picLocks noChangeAspect="1" noChangeArrowheads="1"/>
          </p:cNvPicPr>
          <p:nvPr/>
        </p:nvPicPr>
        <p:blipFill>
          <a:blip r:embed="rId2" cstate="print"/>
          <a:srcRect/>
          <a:stretch>
            <a:fillRect/>
          </a:stretch>
        </p:blipFill>
        <p:spPr bwMode="auto">
          <a:xfrm>
            <a:off x="1187624" y="1412776"/>
            <a:ext cx="4968552" cy="4536504"/>
          </a:xfrm>
          <a:prstGeom prst="rect">
            <a:avLst/>
          </a:prstGeom>
          <a:noFill/>
          <a:ln w="9525">
            <a:noFill/>
            <a:miter lim="800000"/>
            <a:headEnd/>
            <a:tailEnd/>
          </a:ln>
        </p:spPr>
      </p:pic>
      <p:sp>
        <p:nvSpPr>
          <p:cNvPr id="5" name="4 CuadroTexto"/>
          <p:cNvSpPr txBox="1"/>
          <p:nvPr/>
        </p:nvSpPr>
        <p:spPr>
          <a:xfrm>
            <a:off x="6516216" y="5733256"/>
            <a:ext cx="2880320" cy="738664"/>
          </a:xfrm>
          <a:prstGeom prst="rect">
            <a:avLst/>
          </a:prstGeom>
          <a:noFill/>
        </p:spPr>
        <p:txBody>
          <a:bodyPr wrap="square" rtlCol="0">
            <a:spAutoFit/>
          </a:bodyPr>
          <a:lstStyle/>
          <a:p>
            <a:r>
              <a:rPr lang="es-MX" sz="1400" dirty="0" smtClean="0"/>
              <a:t>Javier Argenis Palomares Reyes</a:t>
            </a:r>
          </a:p>
          <a:p>
            <a:r>
              <a:rPr lang="es-MX" sz="1400" dirty="0" smtClean="0"/>
              <a:t>José Daniel González Sánchez</a:t>
            </a:r>
          </a:p>
          <a:p>
            <a:r>
              <a:rPr lang="es-MX" sz="1400" dirty="0" smtClean="0"/>
              <a:t>Sonny Christian Mireles Rangel</a:t>
            </a:r>
            <a:endParaRPr lang="es-MX" sz="1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VARIACIONES EN EL CONSUMO</a:t>
            </a:r>
            <a:endParaRPr lang="es-MX" dirty="0"/>
          </a:p>
        </p:txBody>
      </p:sp>
      <p:sp>
        <p:nvSpPr>
          <p:cNvPr id="3" name="2 Marcador de contenido"/>
          <p:cNvSpPr>
            <a:spLocks noGrp="1"/>
          </p:cNvSpPr>
          <p:nvPr>
            <p:ph idx="1"/>
          </p:nvPr>
        </p:nvSpPr>
        <p:spPr/>
        <p:txBody>
          <a:bodyPr/>
          <a:lstStyle/>
          <a:p>
            <a:pPr>
              <a:buNone/>
            </a:pPr>
            <a:r>
              <a:rPr lang="es-MX" dirty="0" smtClean="0"/>
              <a:t>   Las variaciones en la presentación del café orgánico también influyen en el consumo de las personas:</a:t>
            </a:r>
          </a:p>
          <a:p>
            <a:pPr>
              <a:buNone/>
            </a:pPr>
            <a:endParaRPr lang="es-MX" dirty="0" smtClean="0"/>
          </a:p>
        </p:txBody>
      </p:sp>
      <p:pic>
        <p:nvPicPr>
          <p:cNvPr id="4" name="3 Imagen" descr="http://www.jevson.com/coffeline/historia/cafe_taza.gif"/>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1547664" y="3284984"/>
            <a:ext cx="2180492" cy="1647930"/>
          </a:xfrm>
          <a:prstGeom prst="rect">
            <a:avLst/>
          </a:prstGeom>
          <a:noFill/>
          <a:ln>
            <a:noFill/>
          </a:ln>
        </p:spPr>
      </p:pic>
      <p:sp>
        <p:nvSpPr>
          <p:cNvPr id="5" name="4 Rectángulo"/>
          <p:cNvSpPr/>
          <p:nvPr/>
        </p:nvSpPr>
        <p:spPr>
          <a:xfrm>
            <a:off x="1403648" y="5013176"/>
            <a:ext cx="2600584" cy="369332"/>
          </a:xfrm>
          <a:prstGeom prst="rect">
            <a:avLst/>
          </a:prstGeom>
        </p:spPr>
        <p:txBody>
          <a:bodyPr wrap="none">
            <a:spAutoFit/>
          </a:bodyPr>
          <a:lstStyle/>
          <a:p>
            <a:r>
              <a:rPr lang="es-MX" i="1" dirty="0"/>
              <a:t>Concentrado de café líquido</a:t>
            </a:r>
            <a:endParaRPr lang="es-MX" dirty="0"/>
          </a:p>
        </p:txBody>
      </p:sp>
      <p:sp>
        <p:nvSpPr>
          <p:cNvPr id="7" name="6 CuadroTexto"/>
          <p:cNvSpPr txBox="1"/>
          <p:nvPr/>
        </p:nvSpPr>
        <p:spPr>
          <a:xfrm>
            <a:off x="6300192" y="2780928"/>
            <a:ext cx="2448272" cy="1477328"/>
          </a:xfrm>
          <a:prstGeom prst="rect">
            <a:avLst/>
          </a:prstGeom>
          <a:noFill/>
        </p:spPr>
        <p:txBody>
          <a:bodyPr wrap="square" rtlCol="0">
            <a:spAutoFit/>
          </a:bodyPr>
          <a:lstStyle/>
          <a:p>
            <a:pPr>
              <a:buFontTx/>
              <a:buChar char="-"/>
            </a:pPr>
            <a:r>
              <a:rPr lang="es-MX" dirty="0" smtClean="0"/>
              <a:t> Café Moka</a:t>
            </a:r>
          </a:p>
          <a:p>
            <a:pPr>
              <a:buFontTx/>
              <a:buChar char="-"/>
            </a:pPr>
            <a:r>
              <a:rPr lang="es-MX" dirty="0"/>
              <a:t> </a:t>
            </a:r>
            <a:r>
              <a:rPr lang="es-MX" dirty="0" smtClean="0"/>
              <a:t>Café Cappuccino</a:t>
            </a:r>
          </a:p>
          <a:p>
            <a:pPr>
              <a:buFontTx/>
              <a:buChar char="-"/>
            </a:pPr>
            <a:r>
              <a:rPr lang="es-MX" dirty="0"/>
              <a:t> </a:t>
            </a:r>
            <a:r>
              <a:rPr lang="es-MX" dirty="0" smtClean="0"/>
              <a:t>Frappé</a:t>
            </a:r>
          </a:p>
          <a:p>
            <a:pPr>
              <a:buFontTx/>
              <a:buChar char="-"/>
            </a:pPr>
            <a:r>
              <a:rPr lang="es-MX" dirty="0"/>
              <a:t> </a:t>
            </a:r>
            <a:r>
              <a:rPr lang="es-MX" dirty="0" smtClean="0"/>
              <a:t>Americano</a:t>
            </a:r>
          </a:p>
          <a:p>
            <a:endParaRPr lang="es-MX" dirty="0" smtClean="0"/>
          </a:p>
        </p:txBody>
      </p:sp>
      <p:pic>
        <p:nvPicPr>
          <p:cNvPr id="46082" name="Picture 2" descr="https://encrypted-tbn3.google.com/images?q=tbn:ANd9GcQsiVAcmMlgeF0_lkzQun3u-3TumxoJLYhyYMLMvEiInYBdqa2x"/>
          <p:cNvPicPr>
            <a:picLocks noChangeAspect="1" noChangeArrowheads="1"/>
          </p:cNvPicPr>
          <p:nvPr/>
        </p:nvPicPr>
        <p:blipFill>
          <a:blip r:embed="rId3" cstate="print"/>
          <a:srcRect/>
          <a:stretch>
            <a:fillRect/>
          </a:stretch>
        </p:blipFill>
        <p:spPr bwMode="auto">
          <a:xfrm>
            <a:off x="4860032" y="4293096"/>
            <a:ext cx="1562100" cy="2286001"/>
          </a:xfrm>
          <a:prstGeom prst="rect">
            <a:avLst/>
          </a:prstGeom>
          <a:noFill/>
        </p:spPr>
      </p:pic>
      <p:sp>
        <p:nvSpPr>
          <p:cNvPr id="9" name="8 CuadroTexto"/>
          <p:cNvSpPr txBox="1"/>
          <p:nvPr/>
        </p:nvSpPr>
        <p:spPr>
          <a:xfrm>
            <a:off x="6372200" y="5445224"/>
            <a:ext cx="1872208" cy="369332"/>
          </a:xfrm>
          <a:prstGeom prst="rect">
            <a:avLst/>
          </a:prstGeom>
          <a:noFill/>
        </p:spPr>
        <p:txBody>
          <a:bodyPr wrap="square" rtlCol="0">
            <a:spAutoFit/>
          </a:bodyPr>
          <a:lstStyle/>
          <a:p>
            <a:r>
              <a:rPr lang="es-MX" i="1" dirty="0" smtClean="0"/>
              <a:t>Irlandés</a:t>
            </a:r>
            <a:endParaRPr lang="es-MX" i="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TIPOS DE CAFÉ ORGANICO</a:t>
            </a:r>
            <a:endParaRPr lang="es-MX" dirty="0"/>
          </a:p>
        </p:txBody>
      </p:sp>
      <p:pic>
        <p:nvPicPr>
          <p:cNvPr id="4" name="3 Marcador de contenido"/>
          <p:cNvPicPr>
            <a:picLocks noGrp="1"/>
          </p:cNvPicPr>
          <p:nvPr>
            <p:ph idx="1"/>
          </p:nvPr>
        </p:nvPicPr>
        <p:blipFill>
          <a:blip r:embed="rId2" cstate="print"/>
          <a:srcRect/>
          <a:stretch>
            <a:fillRect/>
          </a:stretch>
        </p:blipFill>
        <p:spPr bwMode="auto">
          <a:xfrm>
            <a:off x="1115616" y="1340768"/>
            <a:ext cx="1440160" cy="1656184"/>
          </a:xfrm>
          <a:prstGeom prst="rect">
            <a:avLst/>
          </a:prstGeom>
          <a:noFill/>
          <a:ln w="9525">
            <a:noFill/>
            <a:miter lim="800000"/>
            <a:headEnd/>
            <a:tailEnd/>
          </a:ln>
        </p:spPr>
      </p:pic>
      <p:sp>
        <p:nvSpPr>
          <p:cNvPr id="5" name="4 Rectángulo"/>
          <p:cNvSpPr/>
          <p:nvPr/>
        </p:nvSpPr>
        <p:spPr>
          <a:xfrm>
            <a:off x="2699792" y="1556792"/>
            <a:ext cx="2592288" cy="1169551"/>
          </a:xfrm>
          <a:prstGeom prst="rect">
            <a:avLst/>
          </a:prstGeom>
        </p:spPr>
        <p:txBody>
          <a:bodyPr wrap="square">
            <a:spAutoFit/>
          </a:bodyPr>
          <a:lstStyle/>
          <a:p>
            <a:r>
              <a:rPr lang="es-MX" sz="1400" dirty="0">
                <a:latin typeface="Arial" pitchFamily="34" charset="0"/>
                <a:cs typeface="Arial" pitchFamily="34" charset="0"/>
              </a:rPr>
              <a:t>El café arábica, </a:t>
            </a:r>
            <a:r>
              <a:rPr lang="es-MX" sz="1400" dirty="0" smtClean="0">
                <a:latin typeface="Arial" pitchFamily="34" charset="0"/>
                <a:cs typeface="Arial" pitchFamily="34" charset="0"/>
              </a:rPr>
              <a:t>produce </a:t>
            </a:r>
            <a:r>
              <a:rPr lang="es-MX" sz="1400" dirty="0">
                <a:latin typeface="Arial" pitchFamily="34" charset="0"/>
                <a:cs typeface="Arial" pitchFamily="34" charset="0"/>
              </a:rPr>
              <a:t>una bebida suave, con gran aroma y acidez y un cuerpo mediano, agradable bouque y exquisito sabor.</a:t>
            </a:r>
          </a:p>
        </p:txBody>
      </p:sp>
      <p:pic>
        <p:nvPicPr>
          <p:cNvPr id="6" name="5 Imagen"/>
          <p:cNvPicPr/>
          <p:nvPr/>
        </p:nvPicPr>
        <p:blipFill>
          <a:blip r:embed="rId3" cstate="print"/>
          <a:srcRect/>
          <a:stretch>
            <a:fillRect/>
          </a:stretch>
        </p:blipFill>
        <p:spPr bwMode="auto">
          <a:xfrm>
            <a:off x="6660232" y="1412776"/>
            <a:ext cx="1440160" cy="1440160"/>
          </a:xfrm>
          <a:prstGeom prst="rect">
            <a:avLst/>
          </a:prstGeom>
          <a:noFill/>
          <a:ln w="9525">
            <a:noFill/>
            <a:miter lim="800000"/>
            <a:headEnd/>
            <a:tailEnd/>
          </a:ln>
        </p:spPr>
      </p:pic>
      <p:sp>
        <p:nvSpPr>
          <p:cNvPr id="47105" name="Rectangle 1"/>
          <p:cNvSpPr>
            <a:spLocks noChangeArrowheads="1"/>
          </p:cNvSpPr>
          <p:nvPr/>
        </p:nvSpPr>
        <p:spPr bwMode="auto">
          <a:xfrm>
            <a:off x="5868144" y="2961238"/>
            <a:ext cx="3275856" cy="11695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El café robusta produce  una bebida con poco aroma, sabor y mucho cuerpo. Un café arábigo tostado contiene menos cafeína que un robusta.</a:t>
            </a:r>
            <a:endParaRPr kumimoji="0" lang="es-MX" sz="14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7 Gráfico"/>
          <p:cNvGraphicFramePr/>
          <p:nvPr/>
        </p:nvGraphicFramePr>
        <p:xfrm>
          <a:off x="899592" y="3140968"/>
          <a:ext cx="4752528" cy="3243855"/>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5">
              <a:lumMod val="20000"/>
              <a:lumOff val="80000"/>
            </a:schemeClr>
          </a:solidFill>
        </p:spPr>
        <p:txBody>
          <a:bodyPr>
            <a:normAutofit fontScale="90000"/>
          </a:bodyPr>
          <a:lstStyle/>
          <a:p>
            <a:pPr algn="ctr"/>
            <a:r>
              <a:rPr lang="es-MX" dirty="0" smtClean="0"/>
              <a:t>Resultados de la Investigación en el sur de la ciudad</a:t>
            </a:r>
            <a:endParaRPr lang="es-MX" dirty="0"/>
          </a:p>
        </p:txBody>
      </p:sp>
      <p:sp>
        <p:nvSpPr>
          <p:cNvPr id="3" name="2 Marcador de contenido"/>
          <p:cNvSpPr>
            <a:spLocks noGrp="1"/>
          </p:cNvSpPr>
          <p:nvPr>
            <p:ph idx="1"/>
          </p:nvPr>
        </p:nvSpPr>
        <p:spPr>
          <a:xfrm>
            <a:off x="1403648" y="1628800"/>
            <a:ext cx="7498080" cy="4800600"/>
          </a:xfrm>
        </p:spPr>
        <p:txBody>
          <a:bodyPr>
            <a:normAutofit fontScale="85000" lnSpcReduction="20000"/>
          </a:bodyPr>
          <a:lstStyle/>
          <a:p>
            <a:r>
              <a:rPr lang="es-MX" dirty="0" smtClean="0"/>
              <a:t>DE UN TOTAL DE 100 PERSONAS ENCUESTADAS </a:t>
            </a:r>
            <a:r>
              <a:rPr lang="es-MX" dirty="0" smtClean="0"/>
              <a:t>OBTUVIMOS </a:t>
            </a:r>
            <a:r>
              <a:rPr lang="es-MX" dirty="0" smtClean="0"/>
              <a:t>LOS SIGUIENTES DATOS:</a:t>
            </a:r>
          </a:p>
          <a:p>
            <a:endParaRPr lang="es-MX" dirty="0" smtClean="0"/>
          </a:p>
          <a:p>
            <a:r>
              <a:rPr lang="es-MX" dirty="0" smtClean="0"/>
              <a:t>35 PERSONAS CONSUMEN CAFÉ ORGANICO</a:t>
            </a:r>
          </a:p>
          <a:p>
            <a:endParaRPr lang="es-MX" dirty="0" smtClean="0"/>
          </a:p>
          <a:p>
            <a:r>
              <a:rPr lang="es-MX" dirty="0" smtClean="0"/>
              <a:t>65 NO LO CONSUMEN</a:t>
            </a:r>
          </a:p>
          <a:p>
            <a:endParaRPr lang="es-MX" dirty="0" smtClean="0"/>
          </a:p>
          <a:p>
            <a:r>
              <a:rPr lang="es-MX" dirty="0" smtClean="0"/>
              <a:t>38 NO SABIAN QUE EXISTIA</a:t>
            </a:r>
          </a:p>
          <a:p>
            <a:endParaRPr lang="es-MX" dirty="0" smtClean="0"/>
          </a:p>
          <a:p>
            <a:r>
              <a:rPr lang="es-MX" dirty="0" smtClean="0"/>
              <a:t>27 SABIAN QUE EXISTIA PERO NO LO HAN PROBADO</a:t>
            </a:r>
            <a:endParaRPr lang="es-MX"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7 Gráfico"/>
          <p:cNvGraphicFramePr>
            <a:graphicFrameLocks noGrp="1"/>
          </p:cNvGraphicFramePr>
          <p:nvPr>
            <p:ph idx="1"/>
          </p:nvPr>
        </p:nvGraphicFramePr>
        <p:xfrm>
          <a:off x="1259632" y="548680"/>
          <a:ext cx="7497763" cy="605827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9 Gráfico"/>
          <p:cNvGraphicFramePr>
            <a:graphicFrameLocks noGrp="1"/>
          </p:cNvGraphicFramePr>
          <p:nvPr>
            <p:ph idx="1"/>
          </p:nvPr>
        </p:nvGraphicFramePr>
        <p:xfrm>
          <a:off x="1331640" y="260648"/>
          <a:ext cx="7499350" cy="604867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12 Gráfico"/>
          <p:cNvGraphicFramePr>
            <a:graphicFrameLocks noGrp="1"/>
          </p:cNvGraphicFramePr>
          <p:nvPr>
            <p:ph idx="1"/>
          </p:nvPr>
        </p:nvGraphicFramePr>
        <p:xfrm>
          <a:off x="1331640" y="332656"/>
          <a:ext cx="7499350" cy="590465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13 Gráfico"/>
          <p:cNvGraphicFramePr>
            <a:graphicFrameLocks noGrp="1"/>
          </p:cNvGraphicFramePr>
          <p:nvPr>
            <p:ph idx="1"/>
          </p:nvPr>
        </p:nvGraphicFramePr>
        <p:xfrm>
          <a:off x="1043608" y="908720"/>
          <a:ext cx="7746826" cy="5328592"/>
        </p:xfrm>
        <a:graphic>
          <a:graphicData uri="http://schemas.openxmlformats.org/drawingml/2006/chart">
            <c:chart xmlns:c="http://schemas.openxmlformats.org/drawingml/2006/chart" xmlns:r="http://schemas.openxmlformats.org/officeDocument/2006/relationships" r:id="rId2"/>
          </a:graphicData>
        </a:graphic>
      </p:graphicFrame>
      <p:sp>
        <p:nvSpPr>
          <p:cNvPr id="5" name="4 CuadroTexto"/>
          <p:cNvSpPr txBox="1"/>
          <p:nvPr/>
        </p:nvSpPr>
        <p:spPr>
          <a:xfrm>
            <a:off x="3131840" y="260648"/>
            <a:ext cx="3456384" cy="646331"/>
          </a:xfrm>
          <a:prstGeom prst="rect">
            <a:avLst/>
          </a:prstGeom>
          <a:noFill/>
        </p:spPr>
        <p:txBody>
          <a:bodyPr wrap="square" rtlCol="0">
            <a:spAutoFit/>
          </a:bodyPr>
          <a:lstStyle/>
          <a:p>
            <a:pPr algn="ctr"/>
            <a:r>
              <a:rPr lang="es-MX" dirty="0" smtClean="0"/>
              <a:t>DINERO QUE GASTAN AL MES            (PESOS)</a:t>
            </a:r>
            <a:endParaRPr lang="es-MX"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1800" dirty="0" smtClean="0">
                <a:latin typeface="Arial" pitchFamily="34" charset="0"/>
                <a:cs typeface="Arial" pitchFamily="34" charset="0"/>
              </a:rPr>
              <a:t>PERSONAS QUE DESCONOCEN EL CAFÉ ORGÁNICO PERO QUE LO CONSUMIRIAN AUN CON PRECIOS ELEVADOS (65)</a:t>
            </a:r>
            <a:endParaRPr lang="es-MX" sz="1800" dirty="0">
              <a:latin typeface="Arial" pitchFamily="34" charset="0"/>
              <a:cs typeface="Arial" pitchFamily="34" charset="0"/>
            </a:endParaRPr>
          </a:p>
        </p:txBody>
      </p:sp>
      <p:graphicFrame>
        <p:nvGraphicFramePr>
          <p:cNvPr id="4" name="16 Gráfico"/>
          <p:cNvGraphicFramePr>
            <a:graphicFrameLocks noGrp="1"/>
          </p:cNvGraphicFramePr>
          <p:nvPr>
            <p:ph idx="1"/>
          </p:nvPr>
        </p:nvGraphicFramePr>
        <p:xfrm>
          <a:off x="1435100" y="1447800"/>
          <a:ext cx="7499350" cy="4800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043608" y="188640"/>
          <a:ext cx="7956377" cy="6408712"/>
        </p:xfrm>
        <a:graphic>
          <a:graphicData uri="http://schemas.openxmlformats.org/drawingml/2006/table">
            <a:tbl>
              <a:tblPr/>
              <a:tblGrid>
                <a:gridCol w="2651535"/>
                <a:gridCol w="2652421"/>
                <a:gridCol w="2652421"/>
              </a:tblGrid>
              <a:tr h="366947">
                <a:tc>
                  <a:txBody>
                    <a:bodyPr/>
                    <a:lstStyle/>
                    <a:p>
                      <a:pPr algn="ctr">
                        <a:spcAft>
                          <a:spcPts val="0"/>
                        </a:spcAft>
                      </a:pPr>
                      <a:r>
                        <a:rPr lang="es-MX" sz="1200" dirty="0">
                          <a:latin typeface="Calibri"/>
                          <a:ea typeface="Times New Roman"/>
                          <a:cs typeface="Times New Roman"/>
                        </a:rPr>
                        <a:t/>
                      </a:r>
                      <a:br>
                        <a:rPr lang="es-MX" sz="1200" dirty="0">
                          <a:latin typeface="Calibri"/>
                          <a:ea typeface="Times New Roman"/>
                          <a:cs typeface="Times New Roman"/>
                        </a:rPr>
                      </a:br>
                      <a:r>
                        <a:rPr lang="es-MX" sz="1200" dirty="0">
                          <a:latin typeface="Arial"/>
                          <a:ea typeface="Times New Roman"/>
                          <a:cs typeface="Times New Roman"/>
                        </a:rPr>
                        <a:t>PROBLEMAS</a:t>
                      </a:r>
                      <a:endParaRPr lang="es-MX" sz="1200" dirty="0">
                        <a:latin typeface="Calibri"/>
                        <a:ea typeface="Times New Roman"/>
                        <a:cs typeface="Times New Roman"/>
                      </a:endParaRPr>
                    </a:p>
                  </a:txBody>
                  <a:tcPr marL="65784" marR="657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a:latin typeface="Calibri"/>
                          <a:ea typeface="Times New Roman"/>
                          <a:cs typeface="Times New Roman"/>
                        </a:rPr>
                        <a:t/>
                      </a:r>
                      <a:br>
                        <a:rPr lang="es-MX" sz="1200">
                          <a:latin typeface="Calibri"/>
                          <a:ea typeface="Times New Roman"/>
                          <a:cs typeface="Times New Roman"/>
                        </a:rPr>
                      </a:br>
                      <a:r>
                        <a:rPr lang="es-MX" sz="1200">
                          <a:latin typeface="Arial"/>
                          <a:ea typeface="Times New Roman"/>
                          <a:cs typeface="Times New Roman"/>
                        </a:rPr>
                        <a:t>OBJETIVOS</a:t>
                      </a:r>
                      <a:endParaRPr lang="es-MX" sz="1200">
                        <a:latin typeface="Calibri"/>
                        <a:ea typeface="Times New Roman"/>
                        <a:cs typeface="Times New Roman"/>
                      </a:endParaRPr>
                    </a:p>
                  </a:txBody>
                  <a:tcPr marL="65784" marR="657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a:latin typeface="Calibri"/>
                          <a:ea typeface="Times New Roman"/>
                          <a:cs typeface="Times New Roman"/>
                        </a:rPr>
                        <a:t/>
                      </a:r>
                      <a:br>
                        <a:rPr lang="es-MX" sz="1200">
                          <a:latin typeface="Calibri"/>
                          <a:ea typeface="Times New Roman"/>
                          <a:cs typeface="Times New Roman"/>
                        </a:rPr>
                      </a:br>
                      <a:r>
                        <a:rPr lang="es-MX" sz="1200">
                          <a:latin typeface="Arial"/>
                          <a:ea typeface="Times New Roman"/>
                          <a:cs typeface="Times New Roman"/>
                        </a:rPr>
                        <a:t>PREGUNTAS</a:t>
                      </a:r>
                      <a:endParaRPr lang="es-MX" sz="1200">
                        <a:latin typeface="Calibri"/>
                        <a:ea typeface="Times New Roman"/>
                        <a:cs typeface="Times New Roman"/>
                      </a:endParaRPr>
                    </a:p>
                  </a:txBody>
                  <a:tcPr marL="65784" marR="657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41765">
                <a:tc>
                  <a:txBody>
                    <a:bodyPr/>
                    <a:lstStyle/>
                    <a:p>
                      <a:pPr algn="l">
                        <a:spcAft>
                          <a:spcPts val="0"/>
                        </a:spcAft>
                      </a:pPr>
                      <a:r>
                        <a:rPr lang="es-MX" sz="1200" dirty="0">
                          <a:latin typeface="Calibri"/>
                          <a:ea typeface="Times New Roman"/>
                          <a:cs typeface="Times New Roman"/>
                        </a:rPr>
                        <a:t/>
                      </a:r>
                      <a:br>
                        <a:rPr lang="es-MX" sz="1200" dirty="0">
                          <a:latin typeface="Calibri"/>
                          <a:ea typeface="Times New Roman"/>
                          <a:cs typeface="Times New Roman"/>
                        </a:rPr>
                      </a:br>
                      <a:r>
                        <a:rPr lang="es-MX" sz="1200" dirty="0">
                          <a:latin typeface="Calibri"/>
                          <a:ea typeface="Times New Roman"/>
                          <a:cs typeface="Times New Roman"/>
                        </a:rPr>
                        <a:t/>
                      </a:r>
                      <a:br>
                        <a:rPr lang="es-MX" sz="1200" dirty="0">
                          <a:latin typeface="Calibri"/>
                          <a:ea typeface="Times New Roman"/>
                          <a:cs typeface="Times New Roman"/>
                        </a:rPr>
                      </a:br>
                      <a:r>
                        <a:rPr lang="es-MX" sz="1200" dirty="0">
                          <a:latin typeface="Calibri"/>
                          <a:ea typeface="Times New Roman"/>
                          <a:cs typeface="Times New Roman"/>
                        </a:rPr>
                        <a:t/>
                      </a:r>
                      <a:br>
                        <a:rPr lang="es-MX" sz="1200" dirty="0">
                          <a:latin typeface="Calibri"/>
                          <a:ea typeface="Times New Roman"/>
                          <a:cs typeface="Times New Roman"/>
                        </a:rPr>
                      </a:br>
                      <a:r>
                        <a:rPr lang="es-MX" sz="1200" dirty="0">
                          <a:latin typeface="Calibri"/>
                          <a:ea typeface="Times New Roman"/>
                          <a:cs typeface="Times New Roman"/>
                        </a:rPr>
                        <a:t/>
                      </a:r>
                      <a:br>
                        <a:rPr lang="es-MX" sz="1200" dirty="0">
                          <a:latin typeface="Calibri"/>
                          <a:ea typeface="Times New Roman"/>
                          <a:cs typeface="Times New Roman"/>
                        </a:rPr>
                      </a:br>
                      <a:r>
                        <a:rPr lang="es-MX" sz="1200" dirty="0">
                          <a:latin typeface="Calibri"/>
                          <a:ea typeface="Times New Roman"/>
                          <a:cs typeface="Times New Roman"/>
                        </a:rPr>
                        <a:t/>
                      </a:r>
                      <a:br>
                        <a:rPr lang="es-MX" sz="1200" dirty="0">
                          <a:latin typeface="Calibri"/>
                          <a:ea typeface="Times New Roman"/>
                          <a:cs typeface="Times New Roman"/>
                        </a:rPr>
                      </a:b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El café orgánico no es muy consumido en el país</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El café orgánico es desconocido por la mayoría de los habitantes</a:t>
                      </a:r>
                      <a:endParaRPr lang="es-MX" sz="1200" dirty="0">
                        <a:latin typeface="Calibri"/>
                        <a:ea typeface="Times New Roman"/>
                        <a:cs typeface="Times New Roman"/>
                      </a:endParaRPr>
                    </a:p>
                    <a:p>
                      <a:pPr algn="l">
                        <a:spcAft>
                          <a:spcPts val="0"/>
                        </a:spcAft>
                      </a:pPr>
                      <a:r>
                        <a:rPr lang="es-MX" sz="1200" b="1" dirty="0">
                          <a:latin typeface="Arial"/>
                          <a:ea typeface="Times New Roman"/>
                          <a:cs typeface="Times New Roman"/>
                        </a:rPr>
                        <a:t/>
                      </a:r>
                      <a:br>
                        <a:rPr lang="es-MX" sz="1200" b="1" dirty="0">
                          <a:latin typeface="Arial"/>
                          <a:ea typeface="Times New Roman"/>
                          <a:cs typeface="Times New Roman"/>
                        </a:rPr>
                      </a:br>
                      <a:r>
                        <a:rPr lang="es-MX" sz="1200" b="1" dirty="0">
                          <a:latin typeface="Arial"/>
                          <a:ea typeface="Times New Roman"/>
                          <a:cs typeface="Times New Roman"/>
                        </a:rPr>
                        <a:t/>
                      </a:r>
                      <a:br>
                        <a:rPr lang="es-MX" sz="1200" b="1" dirty="0">
                          <a:latin typeface="Arial"/>
                          <a:ea typeface="Times New Roman"/>
                          <a:cs typeface="Times New Roman"/>
                        </a:rPr>
                      </a:br>
                      <a:r>
                        <a:rPr lang="es-MX" sz="1200" b="1" dirty="0">
                          <a:latin typeface="Arial"/>
                          <a:ea typeface="Times New Roman"/>
                          <a:cs typeface="Times New Roman"/>
                        </a:rPr>
                        <a:t/>
                      </a:r>
                      <a:br>
                        <a:rPr lang="es-MX" sz="1200" b="1" dirty="0">
                          <a:latin typeface="Arial"/>
                          <a:ea typeface="Times New Roman"/>
                          <a:cs typeface="Times New Roman"/>
                        </a:rPr>
                      </a:br>
                      <a:r>
                        <a:rPr lang="es-MX" sz="1200" b="1" dirty="0">
                          <a:latin typeface="Arial"/>
                          <a:ea typeface="Times New Roman"/>
                          <a:cs typeface="Times New Roman"/>
                        </a:rPr>
                        <a:t/>
                      </a:r>
                      <a:br>
                        <a:rPr lang="es-MX" sz="1200" b="1" dirty="0">
                          <a:latin typeface="Arial"/>
                          <a:ea typeface="Times New Roman"/>
                          <a:cs typeface="Times New Roman"/>
                        </a:rPr>
                      </a:br>
                      <a:r>
                        <a:rPr lang="es-MX" sz="1200" b="1" dirty="0">
                          <a:latin typeface="Arial"/>
                          <a:ea typeface="Times New Roman"/>
                          <a:cs typeface="Times New Roman"/>
                        </a:rPr>
                        <a:t/>
                      </a:r>
                      <a:br>
                        <a:rPr lang="es-MX" sz="1200" b="1" dirty="0">
                          <a:latin typeface="Arial"/>
                          <a:ea typeface="Times New Roman"/>
                          <a:cs typeface="Times New Roman"/>
                        </a:rPr>
                      </a:br>
                      <a:r>
                        <a:rPr lang="es-MX" sz="1200" b="1" dirty="0">
                          <a:latin typeface="Arial"/>
                          <a:ea typeface="Times New Roman"/>
                          <a:cs typeface="Times New Roman"/>
                        </a:rPr>
                        <a:t/>
                      </a:r>
                      <a:br>
                        <a:rPr lang="es-MX" sz="1200" b="1" dirty="0">
                          <a:latin typeface="Arial"/>
                          <a:ea typeface="Times New Roman"/>
                          <a:cs typeface="Times New Roman"/>
                        </a:rPr>
                      </a:br>
                      <a:r>
                        <a:rPr lang="es-MX" sz="1200" b="1" dirty="0">
                          <a:latin typeface="Arial"/>
                          <a:ea typeface="Times New Roman"/>
                          <a:cs typeface="Times New Roman"/>
                        </a:rPr>
                        <a:t/>
                      </a:r>
                      <a:br>
                        <a:rPr lang="es-MX" sz="1200" b="1" dirty="0">
                          <a:latin typeface="Arial"/>
                          <a:ea typeface="Times New Roman"/>
                          <a:cs typeface="Times New Roman"/>
                        </a:rPr>
                      </a:br>
                      <a:r>
                        <a:rPr lang="es-MX" sz="1200" b="1" dirty="0">
                          <a:latin typeface="Arial"/>
                          <a:ea typeface="Times New Roman"/>
                          <a:cs typeface="Times New Roman"/>
                        </a:rPr>
                        <a:t/>
                      </a:r>
                      <a:br>
                        <a:rPr lang="es-MX" sz="1200" b="1" dirty="0">
                          <a:latin typeface="Arial"/>
                          <a:ea typeface="Times New Roman"/>
                          <a:cs typeface="Times New Roman"/>
                        </a:rPr>
                      </a:br>
                      <a:r>
                        <a:rPr lang="es-MX" sz="1200" dirty="0">
                          <a:latin typeface="Calibri"/>
                          <a:ea typeface="Times New Roman"/>
                          <a:cs typeface="Times New Roman"/>
                        </a:rPr>
                        <a:t/>
                      </a:r>
                      <a:br>
                        <a:rPr lang="es-MX" sz="1200" dirty="0">
                          <a:latin typeface="Calibri"/>
                          <a:ea typeface="Times New Roman"/>
                          <a:cs typeface="Times New Roman"/>
                        </a:rPr>
                      </a:br>
                      <a:r>
                        <a:rPr lang="es-MX" sz="1200" dirty="0">
                          <a:latin typeface="Calibri"/>
                          <a:ea typeface="Times New Roman"/>
                          <a:cs typeface="Times New Roman"/>
                        </a:rPr>
                        <a:t/>
                      </a:r>
                      <a:br>
                        <a:rPr lang="es-MX" sz="1200" dirty="0">
                          <a:latin typeface="Calibri"/>
                          <a:ea typeface="Times New Roman"/>
                          <a:cs typeface="Times New Roman"/>
                        </a:rPr>
                      </a:br>
                      <a:r>
                        <a:rPr lang="es-MX" sz="1200" dirty="0">
                          <a:latin typeface="Calibri"/>
                          <a:ea typeface="Times New Roman"/>
                          <a:cs typeface="Times New Roman"/>
                        </a:rPr>
                        <a:t/>
                      </a:r>
                      <a:br>
                        <a:rPr lang="es-MX" sz="1200" dirty="0">
                          <a:latin typeface="Calibri"/>
                          <a:ea typeface="Times New Roman"/>
                          <a:cs typeface="Times New Roman"/>
                        </a:rPr>
                      </a:br>
                      <a:r>
                        <a:rPr lang="es-MX" sz="1200" dirty="0">
                          <a:latin typeface="Calibri"/>
                          <a:ea typeface="Times New Roman"/>
                          <a:cs typeface="Times New Roman"/>
                        </a:rPr>
                        <a:t/>
                      </a:r>
                      <a:br>
                        <a:rPr lang="es-MX" sz="1200" dirty="0">
                          <a:latin typeface="Calibri"/>
                          <a:ea typeface="Times New Roman"/>
                          <a:cs typeface="Times New Roman"/>
                        </a:rPr>
                      </a:br>
                      <a:r>
                        <a:rPr lang="es-MX" sz="1200" dirty="0">
                          <a:latin typeface="Calibri"/>
                          <a:ea typeface="Times New Roman"/>
                          <a:cs typeface="Times New Roman"/>
                        </a:rPr>
                        <a:t/>
                      </a:r>
                      <a:br>
                        <a:rPr lang="es-MX" sz="1200" dirty="0">
                          <a:latin typeface="Calibri"/>
                          <a:ea typeface="Times New Roman"/>
                          <a:cs typeface="Times New Roman"/>
                        </a:rPr>
                      </a:br>
                      <a:r>
                        <a:rPr lang="es-MX" sz="1200" dirty="0">
                          <a:latin typeface="Calibri"/>
                          <a:ea typeface="Times New Roman"/>
                          <a:cs typeface="Times New Roman"/>
                        </a:rPr>
                        <a:t/>
                      </a:r>
                      <a:br>
                        <a:rPr lang="es-MX" sz="1200" dirty="0">
                          <a:latin typeface="Calibri"/>
                          <a:ea typeface="Times New Roman"/>
                          <a:cs typeface="Times New Roman"/>
                        </a:rPr>
                      </a:br>
                      <a:r>
                        <a:rPr lang="es-MX" sz="1200" dirty="0">
                          <a:latin typeface="Calibri"/>
                          <a:ea typeface="Times New Roman"/>
                          <a:cs typeface="Times New Roman"/>
                        </a:rPr>
                        <a:t/>
                      </a:r>
                      <a:br>
                        <a:rPr lang="es-MX" sz="1200" dirty="0">
                          <a:latin typeface="Calibri"/>
                          <a:ea typeface="Times New Roman"/>
                          <a:cs typeface="Times New Roman"/>
                        </a:rPr>
                      </a:br>
                      <a:r>
                        <a:rPr lang="es-MX" sz="1200" dirty="0">
                          <a:latin typeface="Calibri"/>
                          <a:ea typeface="Times New Roman"/>
                          <a:cs typeface="Times New Roman"/>
                        </a:rPr>
                        <a:t/>
                      </a:r>
                      <a:br>
                        <a:rPr lang="es-MX" sz="1200" dirty="0">
                          <a:latin typeface="Calibri"/>
                          <a:ea typeface="Times New Roman"/>
                          <a:cs typeface="Times New Roman"/>
                        </a:rPr>
                      </a:br>
                      <a:r>
                        <a:rPr lang="es-MX" sz="1200" dirty="0">
                          <a:latin typeface="Calibri"/>
                          <a:ea typeface="Times New Roman"/>
                          <a:cs typeface="Times New Roman"/>
                        </a:rPr>
                        <a:t/>
                      </a:r>
                      <a:br>
                        <a:rPr lang="es-MX" sz="1200" dirty="0">
                          <a:latin typeface="Calibri"/>
                          <a:ea typeface="Times New Roman"/>
                          <a:cs typeface="Times New Roman"/>
                        </a:rPr>
                      </a:br>
                      <a:r>
                        <a:rPr lang="es-MX" sz="1200" dirty="0">
                          <a:latin typeface="Calibri"/>
                          <a:ea typeface="Times New Roman"/>
                          <a:cs typeface="Times New Roman"/>
                        </a:rPr>
                        <a:t/>
                      </a:r>
                      <a:br>
                        <a:rPr lang="es-MX" sz="1200" dirty="0">
                          <a:latin typeface="Calibri"/>
                          <a:ea typeface="Times New Roman"/>
                          <a:cs typeface="Times New Roman"/>
                        </a:rPr>
                      </a:br>
                      <a:r>
                        <a:rPr lang="es-MX" sz="1200" dirty="0">
                          <a:latin typeface="Calibri"/>
                          <a:ea typeface="Times New Roman"/>
                          <a:cs typeface="Times New Roman"/>
                        </a:rPr>
                        <a:t/>
                      </a:r>
                      <a:br>
                        <a:rPr lang="es-MX" sz="1200" dirty="0">
                          <a:latin typeface="Calibri"/>
                          <a:ea typeface="Times New Roman"/>
                          <a:cs typeface="Times New Roman"/>
                        </a:rPr>
                      </a:br>
                      <a:r>
                        <a:rPr lang="es-MX" sz="1200" dirty="0">
                          <a:latin typeface="Calibri"/>
                          <a:ea typeface="Times New Roman"/>
                          <a:cs typeface="Times New Roman"/>
                        </a:rPr>
                        <a:t/>
                      </a:r>
                      <a:br>
                        <a:rPr lang="es-MX" sz="1200" dirty="0">
                          <a:latin typeface="Calibri"/>
                          <a:ea typeface="Times New Roman"/>
                          <a:cs typeface="Times New Roman"/>
                        </a:rPr>
                      </a:br>
                      <a:endParaRPr lang="es-MX" sz="1200" dirty="0">
                        <a:latin typeface="Calibri"/>
                        <a:ea typeface="Times New Roman"/>
                        <a:cs typeface="Times New Roman"/>
                      </a:endParaRPr>
                    </a:p>
                  </a:txBody>
                  <a:tcPr marL="65784" marR="657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El café</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El café orgánico en México</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El café orgánico en Chiapas </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Los antecedentes históricos del café en México</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La distribución, producción y consumo del café orgánico en México</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La distribución, producción y consumo del café orgánico en Chiapas</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Los ciclos de producción del café orgánico chiapaneco</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Las condiciones de cultivo del café orgánico chiapaneco</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El proceso por el cual se lleva a cabo el cultivo y cosecha del café orgánico chiapaneco</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El tostado y </a:t>
                      </a:r>
                      <a:r>
                        <a:rPr lang="es-MX" sz="1200" b="1" dirty="0" err="1">
                          <a:latin typeface="Arial"/>
                          <a:ea typeface="Times New Roman"/>
                          <a:cs typeface="Times New Roman"/>
                        </a:rPr>
                        <a:t>catación</a:t>
                      </a:r>
                      <a:r>
                        <a:rPr lang="es-MX" sz="1200" b="1" dirty="0">
                          <a:latin typeface="Arial"/>
                          <a:ea typeface="Times New Roman"/>
                          <a:cs typeface="Times New Roman"/>
                        </a:rPr>
                        <a:t> del café orgánico chiapaneco para ser de los mejores del orbe</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La certificación del café orgánico en Chiapas</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Los tipos de café orgánico</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Expectativas del café orgánico chiapaneco </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Preferencias del consumidor </a:t>
                      </a:r>
                      <a:endParaRPr lang="es-MX" sz="1200" dirty="0">
                        <a:latin typeface="Calibri"/>
                        <a:ea typeface="Times New Roman"/>
                        <a:cs typeface="Times New Roman"/>
                      </a:endParaRPr>
                    </a:p>
                  </a:txBody>
                  <a:tcPr marL="65784" marR="657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l">
                        <a:spcAft>
                          <a:spcPts val="0"/>
                        </a:spcAft>
                        <a:buFont typeface="Arial"/>
                        <a:buChar char="•"/>
                        <a:tabLst>
                          <a:tab pos="457200" algn="l"/>
                        </a:tabLst>
                      </a:pPr>
                      <a:endParaRPr lang="es-MX" sz="1200" b="1" dirty="0" smtClean="0">
                        <a:latin typeface="Arial"/>
                        <a:ea typeface="Times New Roman"/>
                        <a:cs typeface="Times New Roman"/>
                      </a:endParaRPr>
                    </a:p>
                    <a:p>
                      <a:pPr marL="342900" lvl="0" indent="-342900" algn="l">
                        <a:spcAft>
                          <a:spcPts val="0"/>
                        </a:spcAft>
                        <a:buFont typeface="Arial"/>
                        <a:buChar char="•"/>
                        <a:tabLst>
                          <a:tab pos="457200" algn="l"/>
                        </a:tabLst>
                      </a:pPr>
                      <a:r>
                        <a:rPr lang="es-MX" sz="1200" b="1" dirty="0" smtClean="0">
                          <a:latin typeface="Arial"/>
                          <a:ea typeface="Times New Roman"/>
                          <a:cs typeface="Times New Roman"/>
                        </a:rPr>
                        <a:t>¿</a:t>
                      </a:r>
                      <a:r>
                        <a:rPr lang="es-MX" sz="1200" b="1" dirty="0">
                          <a:latin typeface="Arial"/>
                          <a:ea typeface="Times New Roman"/>
                          <a:cs typeface="Times New Roman"/>
                        </a:rPr>
                        <a:t>Qué es el café orgánico?</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¿Cuáles son los antecedentes históricos del café orgánico en México?</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¿En qué cantidades se produce, se exporta, y se consume el café orgánico en México?</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¿En qué cantidades se produce, se exporta, y se consume el café orgánico en Chiapas?</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¿Las condiciones de cultivo del café orgánico chiapaneco serán las adecuadas?</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¿Cuál es el proceso del café orgánico chiapaneco?</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¿Es de calidad el café orgánico chiapaneco?</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¿Por qué el café chiapaneco es considerado como los mejores del mundo?</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¿Debe ser reconocido el café chiapaneco como los mejores del mundo?</a:t>
                      </a:r>
                      <a:endParaRPr lang="es-MX" sz="1200" dirty="0">
                        <a:latin typeface="Calibri"/>
                        <a:ea typeface="Times New Roman"/>
                        <a:cs typeface="Times New Roman"/>
                      </a:endParaRPr>
                    </a:p>
                    <a:p>
                      <a:pPr marL="342900" lvl="0" indent="-342900" algn="l">
                        <a:spcAft>
                          <a:spcPts val="0"/>
                        </a:spcAft>
                        <a:buFont typeface="Arial"/>
                        <a:buChar char="•"/>
                        <a:tabLst>
                          <a:tab pos="457200" algn="l"/>
                        </a:tabLst>
                      </a:pPr>
                      <a:r>
                        <a:rPr lang="es-MX" sz="1200" b="1" dirty="0">
                          <a:latin typeface="Arial"/>
                          <a:ea typeface="Times New Roman"/>
                          <a:cs typeface="Times New Roman"/>
                        </a:rPr>
                        <a:t>¿Cuáles son los expectativas del café orgánico chiapaneco para el 2012? </a:t>
                      </a:r>
                      <a:endParaRPr lang="es-MX" sz="1200" dirty="0">
                        <a:latin typeface="Calibri"/>
                        <a:ea typeface="Times New Roman"/>
                        <a:cs typeface="Times New Roman"/>
                      </a:endParaRPr>
                    </a:p>
                  </a:txBody>
                  <a:tcPr marL="65784" marR="657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¿Qué es el Café Orgánico?</a:t>
            </a:r>
            <a:endParaRPr lang="es-MX" dirty="0"/>
          </a:p>
        </p:txBody>
      </p:sp>
      <p:sp>
        <p:nvSpPr>
          <p:cNvPr id="3" name="2 Marcador de contenido"/>
          <p:cNvSpPr>
            <a:spLocks noGrp="1"/>
          </p:cNvSpPr>
          <p:nvPr>
            <p:ph idx="1"/>
          </p:nvPr>
        </p:nvSpPr>
        <p:spPr>
          <a:xfrm>
            <a:off x="1435608" y="1447800"/>
            <a:ext cx="7498080" cy="2845296"/>
          </a:xfrm>
        </p:spPr>
        <p:txBody>
          <a:bodyPr>
            <a:normAutofit/>
          </a:bodyPr>
          <a:lstStyle/>
          <a:p>
            <a:pPr>
              <a:buNone/>
            </a:pPr>
            <a:r>
              <a:rPr lang="es-MX" sz="2800" dirty="0" smtClean="0"/>
              <a:t>   Es un </a:t>
            </a:r>
            <a:r>
              <a:rPr lang="es-MX" sz="2800" dirty="0" smtClean="0"/>
              <a:t>café libre de químicos y pesticidas que se cultiva con un estricto control de calidad y en armonía con la naturaleza. </a:t>
            </a:r>
            <a:r>
              <a:rPr lang="es-MX" sz="2800" dirty="0" smtClean="0"/>
              <a:t>Se </a:t>
            </a:r>
            <a:r>
              <a:rPr lang="es-MX" sz="2800" dirty="0" smtClean="0"/>
              <a:t>rige por normas de producción y procesamiento, mismas que son vigiladas mediante un proceso de certificación que garantiza al </a:t>
            </a:r>
            <a:r>
              <a:rPr lang="es-MX" sz="2800" dirty="0" smtClean="0"/>
              <a:t>consumidor.</a:t>
            </a:r>
            <a:endParaRPr lang="es-MX" sz="2800" dirty="0"/>
          </a:p>
        </p:txBody>
      </p:sp>
      <p:pic>
        <p:nvPicPr>
          <p:cNvPr id="27650" name="Picture 2" descr="https://encrypted-tbn3.google.com/images?q=tbn:ANd9GcSFzofJ1DeaEzbaLM2s_6plZ5ptbQs3f8WzBWBIhzqq_CGmyavoHg"/>
          <p:cNvPicPr>
            <a:picLocks noChangeAspect="1" noChangeArrowheads="1"/>
          </p:cNvPicPr>
          <p:nvPr/>
        </p:nvPicPr>
        <p:blipFill>
          <a:blip r:embed="rId2" cstate="print"/>
          <a:srcRect/>
          <a:stretch>
            <a:fillRect/>
          </a:stretch>
        </p:blipFill>
        <p:spPr bwMode="auto">
          <a:xfrm>
            <a:off x="3779912" y="4437112"/>
            <a:ext cx="2438400" cy="187642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CERTIFICACION </a:t>
            </a:r>
            <a:endParaRPr lang="es-MX" dirty="0"/>
          </a:p>
        </p:txBody>
      </p:sp>
      <p:sp>
        <p:nvSpPr>
          <p:cNvPr id="3" name="2 Marcador de contenido"/>
          <p:cNvSpPr>
            <a:spLocks noGrp="1"/>
          </p:cNvSpPr>
          <p:nvPr>
            <p:ph idx="1"/>
          </p:nvPr>
        </p:nvSpPr>
        <p:spPr/>
        <p:txBody>
          <a:bodyPr>
            <a:normAutofit/>
          </a:bodyPr>
          <a:lstStyle/>
          <a:p>
            <a:r>
              <a:rPr lang="es-MX" sz="2800" dirty="0" smtClean="0"/>
              <a:t>La certificación orgánica es la garantía de que un cultivo se manejó siguiendo las normas de la producción orgánica. Porque cuando el consumidor ve el sello de la agencia certificadora lo reconoce y le da confianza de que el producto es orgánico.</a:t>
            </a:r>
          </a:p>
          <a:p>
            <a:r>
              <a:rPr lang="es-MX" sz="2800" dirty="0" smtClean="0"/>
              <a:t>La certificación es útil al consumidor. Pero también es útil al productor, porque le ayuda a vender mejor sus productos diferenciados. </a:t>
            </a:r>
          </a:p>
          <a:p>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PRODUCCIÓN EN MEXICO</a:t>
            </a:r>
            <a:endParaRPr lang="es-MX" dirty="0"/>
          </a:p>
        </p:txBody>
      </p:sp>
      <p:graphicFrame>
        <p:nvGraphicFramePr>
          <p:cNvPr id="4" name="3 Marcador de contenido"/>
          <p:cNvGraphicFramePr>
            <a:graphicFrameLocks noGrp="1"/>
          </p:cNvGraphicFramePr>
          <p:nvPr>
            <p:ph idx="1"/>
          </p:nvPr>
        </p:nvGraphicFramePr>
        <p:xfrm>
          <a:off x="1259632" y="1340768"/>
          <a:ext cx="7499350" cy="4800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259632" y="188640"/>
          <a:ext cx="7560841" cy="6480720"/>
        </p:xfrm>
        <a:graphic>
          <a:graphicData uri="http://schemas.openxmlformats.org/drawingml/2006/table">
            <a:tbl>
              <a:tblPr/>
              <a:tblGrid>
                <a:gridCol w="3574066"/>
                <a:gridCol w="1328531"/>
                <a:gridCol w="1329122"/>
                <a:gridCol w="1329122"/>
              </a:tblGrid>
              <a:tr h="445783">
                <a:tc>
                  <a:txBody>
                    <a:bodyPr/>
                    <a:lstStyle/>
                    <a:p>
                      <a:pPr algn="ctr">
                        <a:lnSpc>
                          <a:spcPct val="150000"/>
                        </a:lnSpc>
                        <a:spcAft>
                          <a:spcPts val="0"/>
                        </a:spcAft>
                      </a:pPr>
                      <a:r>
                        <a:rPr lang="es-MX" sz="1000" b="1" dirty="0">
                          <a:latin typeface="Arial"/>
                          <a:ea typeface="Times New Roman"/>
                          <a:cs typeface="Times New Roman"/>
                        </a:rPr>
                        <a:t>Organización</a:t>
                      </a:r>
                      <a:endParaRPr lang="es-MX" sz="1000" dirty="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algn="ctr">
                        <a:lnSpc>
                          <a:spcPct val="150000"/>
                        </a:lnSpc>
                        <a:spcAft>
                          <a:spcPts val="0"/>
                        </a:spcAft>
                      </a:pPr>
                      <a:r>
                        <a:rPr lang="es-MX" sz="1000" b="1">
                          <a:latin typeface="Arial"/>
                          <a:ea typeface="Times New Roman"/>
                          <a:cs typeface="Times New Roman"/>
                        </a:rPr>
                        <a:t>Estado</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algn="ctr">
                        <a:lnSpc>
                          <a:spcPct val="150000"/>
                        </a:lnSpc>
                        <a:spcAft>
                          <a:spcPts val="0"/>
                        </a:spcAft>
                      </a:pPr>
                      <a:r>
                        <a:rPr lang="es-MX" sz="1000" b="1">
                          <a:latin typeface="Arial"/>
                          <a:ea typeface="Times New Roman"/>
                          <a:cs typeface="Times New Roman"/>
                        </a:rPr>
                        <a:t>Área de influencia</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algn="ctr">
                        <a:lnSpc>
                          <a:spcPct val="150000"/>
                        </a:lnSpc>
                        <a:spcAft>
                          <a:spcPts val="0"/>
                        </a:spcAft>
                      </a:pPr>
                      <a:r>
                        <a:rPr lang="es-MX" sz="1000" b="1">
                          <a:latin typeface="Arial"/>
                          <a:ea typeface="Times New Roman"/>
                          <a:cs typeface="Times New Roman"/>
                        </a:rPr>
                        <a:t>Grupo étnico</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r>
              <a:tr h="442427">
                <a:tc>
                  <a:txBody>
                    <a:bodyPr/>
                    <a:lstStyle/>
                    <a:p>
                      <a:pPr algn="ctr">
                        <a:lnSpc>
                          <a:spcPct val="150000"/>
                        </a:lnSpc>
                        <a:spcAft>
                          <a:spcPts val="0"/>
                        </a:spcAft>
                      </a:pPr>
                      <a:r>
                        <a:rPr lang="es-MX" sz="1000" b="1" dirty="0">
                          <a:latin typeface="Arial"/>
                          <a:ea typeface="Times New Roman"/>
                          <a:cs typeface="Times New Roman"/>
                        </a:rPr>
                        <a:t>Nubes de Oro S. de S.S</a:t>
                      </a:r>
                      <a:endParaRPr lang="es-MX" sz="1000" dirty="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50000"/>
                        </a:lnSpc>
                        <a:spcAft>
                          <a:spcPts val="0"/>
                        </a:spcAft>
                      </a:pPr>
                      <a:r>
                        <a:rPr lang="es-MX" sz="1000" dirty="0">
                          <a:latin typeface="Arial"/>
                          <a:ea typeface="Times New Roman"/>
                          <a:cs typeface="Times New Roman"/>
                        </a:rPr>
                        <a:t>Chiapas</a:t>
                      </a:r>
                      <a:endParaRPr lang="es-MX" sz="1000" dirty="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50000"/>
                        </a:lnSpc>
                        <a:spcAft>
                          <a:spcPts val="0"/>
                        </a:spcAft>
                      </a:pPr>
                      <a:r>
                        <a:rPr lang="es-MX" sz="1000">
                          <a:latin typeface="Arial"/>
                          <a:ea typeface="Times New Roman"/>
                          <a:cs typeface="Times New Roman"/>
                        </a:rPr>
                        <a:t>Municipio Mapastepec</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50000"/>
                        </a:lnSpc>
                        <a:spcAft>
                          <a:spcPts val="0"/>
                        </a:spcAft>
                      </a:pPr>
                      <a:r>
                        <a:rPr lang="es-MX" sz="1000">
                          <a:latin typeface="Arial"/>
                          <a:ea typeface="Times New Roman"/>
                          <a:cs typeface="Times New Roman"/>
                        </a:rPr>
                        <a:t>Mestizo</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466042">
                <a:tc>
                  <a:txBody>
                    <a:bodyPr/>
                    <a:lstStyle/>
                    <a:p>
                      <a:pPr algn="ctr">
                        <a:lnSpc>
                          <a:spcPct val="150000"/>
                        </a:lnSpc>
                        <a:spcAft>
                          <a:spcPts val="0"/>
                        </a:spcAft>
                      </a:pPr>
                      <a:r>
                        <a:rPr lang="es-MX" sz="1000" b="1" dirty="0">
                          <a:latin typeface="Arial"/>
                          <a:ea typeface="Times New Roman"/>
                          <a:cs typeface="Times New Roman"/>
                        </a:rPr>
                        <a:t>Unión de Campesinos Ecologistas de Acacoyagua S. de S.S (UCEA)</a:t>
                      </a:r>
                      <a:endParaRPr lang="es-MX" sz="1000" dirty="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50000"/>
                        </a:lnSpc>
                        <a:spcAft>
                          <a:spcPts val="0"/>
                        </a:spcAft>
                      </a:pPr>
                      <a:r>
                        <a:rPr lang="es-MX" sz="1000" dirty="0">
                          <a:latin typeface="Arial"/>
                          <a:ea typeface="Times New Roman"/>
                          <a:cs typeface="Times New Roman"/>
                        </a:rPr>
                        <a:t>Chiapas</a:t>
                      </a:r>
                      <a:endParaRPr lang="es-MX" sz="1000" dirty="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50000"/>
                        </a:lnSpc>
                        <a:spcAft>
                          <a:spcPts val="0"/>
                        </a:spcAft>
                      </a:pPr>
                      <a:r>
                        <a:rPr lang="es-MX" sz="1000" dirty="0">
                          <a:latin typeface="Arial"/>
                          <a:ea typeface="Times New Roman"/>
                          <a:cs typeface="Times New Roman"/>
                        </a:rPr>
                        <a:t>Municipio Acacoyagua</a:t>
                      </a:r>
                      <a:endParaRPr lang="es-MX" sz="1000" dirty="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50000"/>
                        </a:lnSpc>
                        <a:spcAft>
                          <a:spcPts val="0"/>
                        </a:spcAft>
                      </a:pPr>
                      <a:r>
                        <a:rPr lang="es-MX" sz="1000" dirty="0">
                          <a:latin typeface="Arial"/>
                          <a:ea typeface="Times New Roman"/>
                          <a:cs typeface="Times New Roman"/>
                        </a:rPr>
                        <a:t>Mestizo</a:t>
                      </a:r>
                      <a:endParaRPr lang="es-MX" sz="1000" dirty="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699064">
                <a:tc>
                  <a:txBody>
                    <a:bodyPr/>
                    <a:lstStyle/>
                    <a:p>
                      <a:pPr algn="ctr">
                        <a:lnSpc>
                          <a:spcPct val="150000"/>
                        </a:lnSpc>
                        <a:spcAft>
                          <a:spcPts val="0"/>
                        </a:spcAft>
                      </a:pPr>
                      <a:r>
                        <a:rPr lang="es-MX" sz="1000" b="1">
                          <a:latin typeface="Arial"/>
                          <a:ea typeface="Times New Roman"/>
                          <a:cs typeface="Times New Roman"/>
                        </a:rPr>
                        <a:t>Café Neey S.P.R de R.I</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50000"/>
                        </a:lnSpc>
                        <a:spcAft>
                          <a:spcPts val="0"/>
                        </a:spcAft>
                      </a:pPr>
                      <a:r>
                        <a:rPr lang="es-MX" sz="1000">
                          <a:latin typeface="Arial"/>
                          <a:ea typeface="Times New Roman"/>
                          <a:cs typeface="Times New Roman"/>
                        </a:rPr>
                        <a:t>Oaxaca</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50000"/>
                        </a:lnSpc>
                        <a:spcAft>
                          <a:spcPts val="0"/>
                        </a:spcAft>
                      </a:pPr>
                      <a:r>
                        <a:rPr lang="es-MX" sz="1000">
                          <a:latin typeface="Arial"/>
                          <a:ea typeface="Times New Roman"/>
                          <a:cs typeface="Times New Roman"/>
                        </a:rPr>
                        <a:t>Comunidad Rancho Grande del Municipio de Valle Nacional</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50000"/>
                        </a:lnSpc>
                        <a:spcAft>
                          <a:spcPts val="0"/>
                        </a:spcAft>
                      </a:pPr>
                      <a:r>
                        <a:rPr lang="es-MX" sz="1000" dirty="0">
                          <a:latin typeface="Arial"/>
                          <a:ea typeface="Times New Roman"/>
                          <a:cs typeface="Times New Roman"/>
                        </a:rPr>
                        <a:t>Chinanteco</a:t>
                      </a:r>
                      <a:endParaRPr lang="es-MX" sz="1000" dirty="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699064">
                <a:tc>
                  <a:txBody>
                    <a:bodyPr/>
                    <a:lstStyle/>
                    <a:p>
                      <a:pPr algn="ctr">
                        <a:lnSpc>
                          <a:spcPct val="150000"/>
                        </a:lnSpc>
                        <a:spcAft>
                          <a:spcPts val="0"/>
                        </a:spcAft>
                      </a:pPr>
                      <a:r>
                        <a:rPr lang="es-MX" sz="1000" b="1">
                          <a:latin typeface="Arial"/>
                          <a:ea typeface="Times New Roman"/>
                          <a:cs typeface="Times New Roman"/>
                        </a:rPr>
                        <a:t>Productores de Café Santo Domingo S.C de R.L</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50000"/>
                        </a:lnSpc>
                        <a:spcAft>
                          <a:spcPts val="0"/>
                        </a:spcAft>
                      </a:pPr>
                      <a:r>
                        <a:rPr lang="es-MX" sz="1000">
                          <a:latin typeface="Arial"/>
                          <a:ea typeface="Times New Roman"/>
                          <a:cs typeface="Times New Roman"/>
                        </a:rPr>
                        <a:t>Oaxaca</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50000"/>
                        </a:lnSpc>
                        <a:spcAft>
                          <a:spcPts val="0"/>
                        </a:spcAft>
                      </a:pPr>
                      <a:r>
                        <a:rPr lang="es-MX" sz="1000">
                          <a:latin typeface="Arial"/>
                          <a:ea typeface="Times New Roman"/>
                          <a:cs typeface="Times New Roman"/>
                        </a:rPr>
                        <a:t>Comunidad de Santo Domingo del Municipio de Coatlán</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50000"/>
                        </a:lnSpc>
                        <a:spcAft>
                          <a:spcPts val="0"/>
                        </a:spcAft>
                      </a:pPr>
                      <a:r>
                        <a:rPr lang="es-MX" sz="1000" dirty="0">
                          <a:latin typeface="Arial"/>
                          <a:ea typeface="Times New Roman"/>
                          <a:cs typeface="Times New Roman"/>
                        </a:rPr>
                        <a:t>Mestizo</a:t>
                      </a:r>
                      <a:endParaRPr lang="es-MX" sz="1000" dirty="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932085">
                <a:tc>
                  <a:txBody>
                    <a:bodyPr/>
                    <a:lstStyle/>
                    <a:p>
                      <a:pPr algn="ctr">
                        <a:lnSpc>
                          <a:spcPct val="150000"/>
                        </a:lnSpc>
                        <a:spcAft>
                          <a:spcPts val="0"/>
                        </a:spcAft>
                      </a:pPr>
                      <a:r>
                        <a:rPr lang="es-MX" sz="1000" b="1" dirty="0">
                          <a:latin typeface="Arial"/>
                          <a:ea typeface="Times New Roman"/>
                          <a:cs typeface="Times New Roman"/>
                        </a:rPr>
                        <a:t>Unión  de Sociedades para la Producción Agropecuaria Sustentable A.C (UNISOPRAS)</a:t>
                      </a:r>
                      <a:endParaRPr lang="es-MX" sz="1000" dirty="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50000"/>
                        </a:lnSpc>
                        <a:spcAft>
                          <a:spcPts val="0"/>
                        </a:spcAft>
                      </a:pPr>
                      <a:r>
                        <a:rPr lang="es-MX" sz="1000">
                          <a:latin typeface="Arial"/>
                          <a:ea typeface="Times New Roman"/>
                          <a:cs typeface="Times New Roman"/>
                        </a:rPr>
                        <a:t>Veracruz</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50000"/>
                        </a:lnSpc>
                        <a:spcAft>
                          <a:spcPts val="0"/>
                        </a:spcAft>
                      </a:pPr>
                      <a:r>
                        <a:rPr lang="es-MX" sz="1000">
                          <a:latin typeface="Arial"/>
                          <a:ea typeface="Times New Roman"/>
                          <a:cs typeface="Times New Roman"/>
                        </a:rPr>
                        <a:t>Regional. Varios municipios de las regiones de Huatusco y Córdoba</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50000"/>
                        </a:lnSpc>
                        <a:spcAft>
                          <a:spcPts val="0"/>
                        </a:spcAft>
                      </a:pPr>
                      <a:r>
                        <a:rPr lang="es-MX" sz="1000">
                          <a:latin typeface="Arial"/>
                          <a:ea typeface="Times New Roman"/>
                          <a:cs typeface="Times New Roman"/>
                        </a:rPr>
                        <a:t>Mestizo</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699064">
                <a:tc>
                  <a:txBody>
                    <a:bodyPr/>
                    <a:lstStyle/>
                    <a:p>
                      <a:pPr algn="ctr">
                        <a:lnSpc>
                          <a:spcPct val="150000"/>
                        </a:lnSpc>
                        <a:spcAft>
                          <a:spcPts val="0"/>
                        </a:spcAft>
                      </a:pPr>
                      <a:r>
                        <a:rPr lang="es-MX" sz="1000" b="1">
                          <a:latin typeface="Arial"/>
                          <a:ea typeface="Times New Roman"/>
                          <a:cs typeface="Times New Roman"/>
                        </a:rPr>
                        <a:t>Unión Regional de Pequeños Productores de Café Agropecuaria, Forestal de la Zona de Huatusco S.S.S</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50000"/>
                        </a:lnSpc>
                        <a:spcAft>
                          <a:spcPts val="0"/>
                        </a:spcAft>
                      </a:pPr>
                      <a:r>
                        <a:rPr lang="es-MX" sz="1000">
                          <a:latin typeface="Arial"/>
                          <a:ea typeface="Times New Roman"/>
                          <a:cs typeface="Times New Roman"/>
                        </a:rPr>
                        <a:t>Veracruz</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50000"/>
                        </a:lnSpc>
                        <a:spcAft>
                          <a:spcPts val="0"/>
                        </a:spcAft>
                      </a:pPr>
                      <a:r>
                        <a:rPr lang="es-MX" sz="1000">
                          <a:latin typeface="Arial"/>
                          <a:ea typeface="Times New Roman"/>
                          <a:cs typeface="Times New Roman"/>
                        </a:rPr>
                        <a:t>Regional. Varios municipios de la región de Huatusco</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50000"/>
                        </a:lnSpc>
                        <a:spcAft>
                          <a:spcPts val="0"/>
                        </a:spcAft>
                      </a:pPr>
                      <a:r>
                        <a:rPr lang="es-MX" sz="1000">
                          <a:latin typeface="Arial"/>
                          <a:ea typeface="Times New Roman"/>
                          <a:cs typeface="Times New Roman"/>
                        </a:rPr>
                        <a:t>Mestizo</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932085">
                <a:tc>
                  <a:txBody>
                    <a:bodyPr/>
                    <a:lstStyle/>
                    <a:p>
                      <a:pPr algn="ctr">
                        <a:lnSpc>
                          <a:spcPct val="150000"/>
                        </a:lnSpc>
                        <a:spcAft>
                          <a:spcPts val="0"/>
                        </a:spcAft>
                      </a:pPr>
                      <a:r>
                        <a:rPr lang="es-MX" sz="1000" b="1">
                          <a:latin typeface="Arial"/>
                          <a:ea typeface="Times New Roman"/>
                          <a:cs typeface="Times New Roman"/>
                        </a:rPr>
                        <a:t>Red de Organizaciones Cafetaleras Sustentables A.C (REDCAFES)</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50000"/>
                        </a:lnSpc>
                        <a:spcAft>
                          <a:spcPts val="0"/>
                        </a:spcAft>
                      </a:pPr>
                      <a:r>
                        <a:rPr lang="es-MX" sz="1000">
                          <a:latin typeface="Arial"/>
                          <a:ea typeface="Times New Roman"/>
                          <a:cs typeface="Times New Roman"/>
                        </a:rPr>
                        <a:t>Veracruz</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50000"/>
                        </a:lnSpc>
                        <a:spcAft>
                          <a:spcPts val="0"/>
                        </a:spcAft>
                      </a:pPr>
                      <a:r>
                        <a:rPr lang="es-MX" sz="1000">
                          <a:latin typeface="Arial"/>
                          <a:ea typeface="Times New Roman"/>
                          <a:cs typeface="Times New Roman"/>
                        </a:rPr>
                        <a:t>Regional. Varios municipios de Chocamán, Ixhuatlan y Tepatlaxco.</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50000"/>
                        </a:lnSpc>
                        <a:spcAft>
                          <a:spcPts val="0"/>
                        </a:spcAft>
                      </a:pPr>
                      <a:r>
                        <a:rPr lang="es-MX" sz="1000">
                          <a:latin typeface="Arial"/>
                          <a:ea typeface="Times New Roman"/>
                          <a:cs typeface="Times New Roman"/>
                        </a:rPr>
                        <a:t>Mestizo</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466042">
                <a:tc>
                  <a:txBody>
                    <a:bodyPr/>
                    <a:lstStyle/>
                    <a:p>
                      <a:pPr algn="ctr">
                        <a:lnSpc>
                          <a:spcPct val="150000"/>
                        </a:lnSpc>
                        <a:spcAft>
                          <a:spcPts val="0"/>
                        </a:spcAft>
                      </a:pPr>
                      <a:r>
                        <a:rPr lang="es-MX" sz="1000" b="1">
                          <a:latin typeface="Arial"/>
                          <a:ea typeface="Times New Roman"/>
                          <a:cs typeface="Times New Roman"/>
                        </a:rPr>
                        <a:t>Sociedad Cooperativa Agropecuaria Regional TosepanTitataniske</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50000"/>
                        </a:lnSpc>
                        <a:spcAft>
                          <a:spcPts val="0"/>
                        </a:spcAft>
                      </a:pPr>
                      <a:r>
                        <a:rPr lang="es-MX" sz="1000">
                          <a:latin typeface="Arial"/>
                          <a:ea typeface="Times New Roman"/>
                          <a:cs typeface="Times New Roman"/>
                        </a:rPr>
                        <a:t>Puebla</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50000"/>
                        </a:lnSpc>
                        <a:spcAft>
                          <a:spcPts val="0"/>
                        </a:spcAft>
                      </a:pPr>
                      <a:r>
                        <a:rPr lang="es-MX" sz="1000">
                          <a:latin typeface="Arial"/>
                          <a:ea typeface="Times New Roman"/>
                          <a:cs typeface="Times New Roman"/>
                        </a:rPr>
                        <a:t>Municipio de Cuetzalan</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50000"/>
                        </a:lnSpc>
                        <a:spcAft>
                          <a:spcPts val="0"/>
                        </a:spcAft>
                      </a:pPr>
                      <a:r>
                        <a:rPr lang="es-MX" sz="1000">
                          <a:latin typeface="Arial"/>
                          <a:ea typeface="Times New Roman"/>
                          <a:cs typeface="Times New Roman"/>
                        </a:rPr>
                        <a:t>Nahuas</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699064">
                <a:tc>
                  <a:txBody>
                    <a:bodyPr/>
                    <a:lstStyle/>
                    <a:p>
                      <a:pPr algn="ctr">
                        <a:lnSpc>
                          <a:spcPct val="150000"/>
                        </a:lnSpc>
                        <a:spcAft>
                          <a:spcPts val="0"/>
                        </a:spcAft>
                      </a:pPr>
                      <a:r>
                        <a:rPr lang="es-MX" sz="1000" b="1" dirty="0">
                          <a:latin typeface="Arial"/>
                          <a:ea typeface="Times New Roman"/>
                          <a:cs typeface="Times New Roman"/>
                        </a:rPr>
                        <a:t>Sociedad Cooperativa La Pintada</a:t>
                      </a:r>
                      <a:endParaRPr lang="es-MX" sz="1000" dirty="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50000"/>
                        </a:lnSpc>
                        <a:spcAft>
                          <a:spcPts val="0"/>
                        </a:spcAft>
                      </a:pPr>
                      <a:r>
                        <a:rPr lang="es-MX" sz="1000">
                          <a:latin typeface="Arial"/>
                          <a:ea typeface="Times New Roman"/>
                          <a:cs typeface="Times New Roman"/>
                        </a:rPr>
                        <a:t>Guerrero</a:t>
                      </a:r>
                      <a:endParaRPr lang="es-MX" sz="100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50000"/>
                        </a:lnSpc>
                        <a:spcAft>
                          <a:spcPts val="0"/>
                        </a:spcAft>
                      </a:pPr>
                      <a:r>
                        <a:rPr lang="es-MX" sz="1000" dirty="0">
                          <a:latin typeface="Arial"/>
                          <a:ea typeface="Times New Roman"/>
                          <a:cs typeface="Times New Roman"/>
                        </a:rPr>
                        <a:t>Comunidad La Pintada del Municipio de </a:t>
                      </a:r>
                      <a:r>
                        <a:rPr lang="es-MX" sz="1000" dirty="0" err="1">
                          <a:latin typeface="Arial"/>
                          <a:ea typeface="Times New Roman"/>
                          <a:cs typeface="Times New Roman"/>
                        </a:rPr>
                        <a:t>Atoyac</a:t>
                      </a:r>
                      <a:r>
                        <a:rPr lang="es-MX" sz="1000" dirty="0">
                          <a:latin typeface="Arial"/>
                          <a:ea typeface="Times New Roman"/>
                          <a:cs typeface="Times New Roman"/>
                        </a:rPr>
                        <a:t> de Álvarez</a:t>
                      </a:r>
                      <a:endParaRPr lang="es-MX" sz="1000" dirty="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50000"/>
                        </a:lnSpc>
                        <a:spcAft>
                          <a:spcPts val="0"/>
                        </a:spcAft>
                      </a:pPr>
                      <a:r>
                        <a:rPr lang="es-MX" sz="1000" dirty="0">
                          <a:latin typeface="Arial"/>
                          <a:ea typeface="Times New Roman"/>
                          <a:cs typeface="Times New Roman"/>
                        </a:rPr>
                        <a:t>Mestizo</a:t>
                      </a:r>
                      <a:endParaRPr lang="es-MX" sz="1000" dirty="0">
                        <a:latin typeface="Calibri"/>
                        <a:ea typeface="Times New Roman"/>
                        <a:cs typeface="Times New Roman"/>
                      </a:endParaRPr>
                    </a:p>
                  </a:txBody>
                  <a:tcPr marL="41243" marR="41243"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260648"/>
            <a:ext cx="7498080" cy="1143000"/>
          </a:xfrm>
        </p:spPr>
        <p:txBody>
          <a:bodyPr/>
          <a:lstStyle/>
          <a:p>
            <a:pPr algn="ctr"/>
            <a:r>
              <a:rPr lang="es-MX" dirty="0" smtClean="0"/>
              <a:t>ELABORACION</a:t>
            </a:r>
            <a:endParaRPr lang="es-MX" dirty="0"/>
          </a:p>
        </p:txBody>
      </p:sp>
      <p:sp>
        <p:nvSpPr>
          <p:cNvPr id="3" name="2 Marcador de contenido"/>
          <p:cNvSpPr>
            <a:spLocks noGrp="1"/>
          </p:cNvSpPr>
          <p:nvPr>
            <p:ph idx="1"/>
          </p:nvPr>
        </p:nvSpPr>
        <p:spPr>
          <a:xfrm>
            <a:off x="1187624" y="1484784"/>
            <a:ext cx="5544616" cy="4800600"/>
          </a:xfrm>
        </p:spPr>
        <p:txBody>
          <a:bodyPr>
            <a:normAutofit fontScale="47500" lnSpcReduction="20000"/>
          </a:bodyPr>
          <a:lstStyle/>
          <a:p>
            <a:r>
              <a:rPr lang="es-MX" dirty="0" smtClean="0"/>
              <a:t>1.- El día </a:t>
            </a:r>
            <a:r>
              <a:rPr lang="es-MX" dirty="0" smtClean="0"/>
              <a:t>del </a:t>
            </a:r>
            <a:r>
              <a:rPr lang="es-MX" dirty="0" smtClean="0"/>
              <a:t>corte del cafeto, </a:t>
            </a:r>
            <a:r>
              <a:rPr lang="es-MX" dirty="0" smtClean="0"/>
              <a:t>los frutos son procesados manualmente y las semillas se almacenan en un lugar ventilado. </a:t>
            </a:r>
          </a:p>
          <a:p>
            <a:r>
              <a:rPr lang="es-MX" dirty="0" smtClean="0"/>
              <a:t>2.- Se </a:t>
            </a:r>
            <a:r>
              <a:rPr lang="es-MX" dirty="0" smtClean="0"/>
              <a:t>siembran en el semillero donde se les dan los cuidados necesarios para su germinación. </a:t>
            </a:r>
            <a:endParaRPr lang="es-MX" dirty="0" smtClean="0"/>
          </a:p>
          <a:p>
            <a:r>
              <a:rPr lang="es-MX" dirty="0" smtClean="0"/>
              <a:t>3.- </a:t>
            </a:r>
            <a:r>
              <a:rPr lang="es-MX" dirty="0" smtClean="0"/>
              <a:t>plena floración, comienza su cosecha al tercer año de haber sido sembrada. A partir del cuarto año alcanza su plena producción obteniendo de 2 a 3.6 kilos de café cereza. </a:t>
            </a:r>
            <a:endParaRPr lang="es-MX" dirty="0" smtClean="0"/>
          </a:p>
          <a:p>
            <a:r>
              <a:rPr lang="es-MX" dirty="0" smtClean="0"/>
              <a:t>4.- </a:t>
            </a:r>
            <a:r>
              <a:rPr lang="es-MX" dirty="0" smtClean="0"/>
              <a:t>La cereza debe recolectarse en completo estado de madurez, cuando tomo una coloración “rojo encendido”, evitando que se mezcle con granos </a:t>
            </a:r>
            <a:r>
              <a:rPr lang="es-MX" dirty="0" smtClean="0"/>
              <a:t>verdes</a:t>
            </a:r>
          </a:p>
          <a:p>
            <a:r>
              <a:rPr lang="es-MX" dirty="0" smtClean="0"/>
              <a:t>5.- </a:t>
            </a:r>
            <a:r>
              <a:rPr lang="es-MX" dirty="0" smtClean="0"/>
              <a:t>La cereza o fruto del café es llevada al beneficio, donde comienza su </a:t>
            </a:r>
            <a:r>
              <a:rPr lang="es-MX" dirty="0" smtClean="0"/>
              <a:t>transformación</a:t>
            </a:r>
          </a:p>
          <a:p>
            <a:r>
              <a:rPr lang="es-MX" dirty="0" smtClean="0"/>
              <a:t>6.- Se </a:t>
            </a:r>
            <a:r>
              <a:rPr lang="es-MX" dirty="0" smtClean="0"/>
              <a:t>inicia el proceso de putrefacción </a:t>
            </a:r>
            <a:r>
              <a:rPr lang="es-MX" dirty="0" smtClean="0"/>
              <a:t>(aprox 24 hrs)</a:t>
            </a:r>
          </a:p>
          <a:p>
            <a:r>
              <a:rPr lang="es-MX" dirty="0" smtClean="0"/>
              <a:t>7.- Se quita la </a:t>
            </a:r>
            <a:r>
              <a:rPr lang="es-MX" dirty="0" smtClean="0"/>
              <a:t>cáscara, cerezos o capulín y posiblemente residuos de mucílagos</a:t>
            </a:r>
            <a:r>
              <a:rPr lang="es-MX" dirty="0" smtClean="0"/>
              <a:t>.</a:t>
            </a:r>
          </a:p>
          <a:p>
            <a:r>
              <a:rPr lang="es-MX" dirty="0" smtClean="0"/>
              <a:t>8.- El secado (para su coloración, se requieren mínimo 4 días al sol)</a:t>
            </a:r>
          </a:p>
          <a:p>
            <a:r>
              <a:rPr lang="es-MX" dirty="0" smtClean="0"/>
              <a:t>9.- Tostado y Catación</a:t>
            </a:r>
          </a:p>
          <a:p>
            <a:endParaRPr lang="es-MX" dirty="0"/>
          </a:p>
        </p:txBody>
      </p:sp>
      <p:pic>
        <p:nvPicPr>
          <p:cNvPr id="4" name="3 Imagen" descr="http://www.secretariadelcampo.gob.mx/images/stories/Art2012/Art12_015b.gif"/>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6732240" y="1628800"/>
            <a:ext cx="2243210" cy="275377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DISTRIBUCION</a:t>
            </a:r>
            <a:endParaRPr lang="es-MX" dirty="0"/>
          </a:p>
        </p:txBody>
      </p:sp>
      <p:sp>
        <p:nvSpPr>
          <p:cNvPr id="3" name="2 Marcador de contenido"/>
          <p:cNvSpPr>
            <a:spLocks noGrp="1"/>
          </p:cNvSpPr>
          <p:nvPr>
            <p:ph idx="1"/>
          </p:nvPr>
        </p:nvSpPr>
        <p:spPr/>
        <p:txBody>
          <a:bodyPr>
            <a:normAutofit/>
          </a:bodyPr>
          <a:lstStyle/>
          <a:p>
            <a:pPr>
              <a:buNone/>
            </a:pPr>
            <a:r>
              <a:rPr lang="es-MX" sz="1800" dirty="0" smtClean="0"/>
              <a:t>Los canales más utilizados son:</a:t>
            </a:r>
          </a:p>
          <a:p>
            <a:pPr lvl="0">
              <a:buNone/>
            </a:pPr>
            <a:r>
              <a:rPr lang="es-MX" sz="1800" dirty="0" smtClean="0"/>
              <a:t>Fabricante – Mayorista – Minorista – Consumidor</a:t>
            </a:r>
          </a:p>
          <a:p>
            <a:pPr>
              <a:buNone/>
            </a:pPr>
            <a:r>
              <a:rPr lang="es-MX" sz="1800" dirty="0" smtClean="0"/>
              <a:t>Fabricante – Mayorista – </a:t>
            </a:r>
            <a:r>
              <a:rPr lang="es-MX" sz="1800" dirty="0" smtClean="0"/>
              <a:t>Consumidor</a:t>
            </a:r>
          </a:p>
          <a:p>
            <a:pPr>
              <a:buNone/>
            </a:pPr>
            <a:endParaRPr lang="es-MX" sz="1800" dirty="0" smtClean="0"/>
          </a:p>
          <a:p>
            <a:pPr>
              <a:buNone/>
            </a:pPr>
            <a:r>
              <a:rPr lang="es-MX" sz="1800" dirty="0" smtClean="0"/>
              <a:t>También se distribuyen por:</a:t>
            </a:r>
          </a:p>
          <a:p>
            <a:pPr>
              <a:buFontTx/>
              <a:buChar char="-"/>
            </a:pPr>
            <a:r>
              <a:rPr lang="es-MX" sz="1800" dirty="0" smtClean="0"/>
              <a:t>Venta directa</a:t>
            </a:r>
          </a:p>
          <a:p>
            <a:pPr>
              <a:buFontTx/>
              <a:buChar char="-"/>
            </a:pPr>
            <a:r>
              <a:rPr lang="es-MX" sz="1800" dirty="0" smtClean="0"/>
              <a:t>Supermercados</a:t>
            </a:r>
          </a:p>
          <a:p>
            <a:pPr>
              <a:buFontTx/>
              <a:buChar char="-"/>
            </a:pPr>
            <a:endParaRPr lang="es-MX" sz="1800" dirty="0"/>
          </a:p>
        </p:txBody>
      </p:sp>
      <p:pic>
        <p:nvPicPr>
          <p:cNvPr id="44034" name="Picture 2" descr="https://encrypted-tbn0.google.com/images?q=tbn:ANd9GcTiCf8Q-91IYdL_Vi3HWxZymXK_TJycZ3Iq_lJUk-ZCZl1dMxJT"/>
          <p:cNvPicPr>
            <a:picLocks noChangeAspect="1" noChangeArrowheads="1"/>
          </p:cNvPicPr>
          <p:nvPr/>
        </p:nvPicPr>
        <p:blipFill>
          <a:blip r:embed="rId2" cstate="print"/>
          <a:srcRect/>
          <a:stretch>
            <a:fillRect/>
          </a:stretch>
        </p:blipFill>
        <p:spPr bwMode="auto">
          <a:xfrm>
            <a:off x="5292080" y="2636912"/>
            <a:ext cx="2592288" cy="246697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PRECIO</a:t>
            </a:r>
            <a:endParaRPr lang="es-MX" dirty="0"/>
          </a:p>
        </p:txBody>
      </p:sp>
      <p:sp>
        <p:nvSpPr>
          <p:cNvPr id="3" name="2 Marcador de contenido"/>
          <p:cNvSpPr>
            <a:spLocks noGrp="1"/>
          </p:cNvSpPr>
          <p:nvPr>
            <p:ph idx="1"/>
          </p:nvPr>
        </p:nvSpPr>
        <p:spPr/>
        <p:txBody>
          <a:bodyPr>
            <a:normAutofit/>
          </a:bodyPr>
          <a:lstStyle/>
          <a:p>
            <a:pPr>
              <a:buNone/>
            </a:pPr>
            <a:r>
              <a:rPr lang="es-MX" sz="2400" dirty="0" smtClean="0"/>
              <a:t>Es fijado </a:t>
            </a:r>
            <a:r>
              <a:rPr lang="es-MX" sz="2400" dirty="0" smtClean="0"/>
              <a:t>por las empresas pequeñas y grandes, esta condicionado por:</a:t>
            </a:r>
          </a:p>
          <a:p>
            <a:pPr lvl="0"/>
            <a:r>
              <a:rPr lang="es-MX" sz="2400" dirty="0" smtClean="0"/>
              <a:t>Demanda</a:t>
            </a:r>
            <a:endParaRPr lang="es-MX" sz="2400" dirty="0" smtClean="0"/>
          </a:p>
          <a:p>
            <a:pPr lvl="0"/>
            <a:r>
              <a:rPr lang="es-MX" sz="2400" dirty="0" smtClean="0"/>
              <a:t>Participación en el </a:t>
            </a:r>
            <a:r>
              <a:rPr lang="es-MX" sz="2400" dirty="0" smtClean="0"/>
              <a:t>mercado</a:t>
            </a:r>
            <a:endParaRPr lang="es-MX" sz="2400" dirty="0" smtClean="0"/>
          </a:p>
          <a:p>
            <a:pPr lvl="0"/>
            <a:r>
              <a:rPr lang="es-MX" sz="2400" dirty="0" smtClean="0"/>
              <a:t>Competencia</a:t>
            </a:r>
            <a:endParaRPr lang="es-MX" sz="2400" dirty="0" smtClean="0"/>
          </a:p>
          <a:p>
            <a:pPr lvl="0"/>
            <a:r>
              <a:rPr lang="es-MX" sz="2400" dirty="0" smtClean="0"/>
              <a:t>Costos de </a:t>
            </a:r>
            <a:r>
              <a:rPr lang="es-MX" sz="2400" dirty="0" smtClean="0"/>
              <a:t>producción</a:t>
            </a:r>
            <a:endParaRPr lang="es-MX" sz="2400" dirty="0" smtClean="0"/>
          </a:p>
          <a:p>
            <a:pPr>
              <a:buNone/>
            </a:pPr>
            <a:endParaRPr lang="es-MX" sz="2400" dirty="0" smtClean="0"/>
          </a:p>
          <a:p>
            <a:pPr>
              <a:buNone/>
            </a:pPr>
            <a:r>
              <a:rPr lang="es-MX" sz="2400" dirty="0" smtClean="0"/>
              <a:t> </a:t>
            </a:r>
            <a:r>
              <a:rPr lang="es-MX" sz="2400" dirty="0" smtClean="0"/>
              <a:t>   Las </a:t>
            </a:r>
            <a:r>
              <a:rPr lang="es-MX" sz="2400" dirty="0" smtClean="0"/>
              <a:t>pequeñas empresas se ven atacadas por las grandes empresas, los pequeños productores están en total desventaja.</a:t>
            </a:r>
          </a:p>
          <a:p>
            <a:endParaRPr lang="es-MX" dirty="0"/>
          </a:p>
        </p:txBody>
      </p:sp>
      <p:sp>
        <p:nvSpPr>
          <p:cNvPr id="45058" name="AutoShape 2" descr="data:image/jpeg;base64,/9j/4AAQSkZJRgABAQAAAQABAAD/2wCEAAkGBhMSERUUExQWFRUWGBsYGRcYFxwYGBwYGhgcGB0XGhkaGyYeHBojHhgYHy8gIycpLCwsFx4xNTAqNSYrLCkBCQoKDgwOGg8PGiwkHyQpLCwsLC8sLywsLCwsLCwtLCwsLCwsLCwsLCwsKiwsLCwsLCwsKSwsLCwsLCwsLCwsKf/AABEIAMEBBQMBIgACEQEDEQH/xAAcAAACAgMBAQAAAAAAAAAAAAAEBQMGAAIHAQj/xABOEAACAQIEAgcFBAYIAwUJAQABAhEAAwQSITEFQQYTIlFhcYEykaGxwUJS0fAHFCNyguEVJDM0YqKy8XOzwjVDRFOSJVRjdIOjw9LiFv/EABoBAAMBAQEBAAAAAAAAAAAAAAIDBAEABQb/xAA2EQACAgECBQIDBgUEAwAAAAABAgARAxIhBBMxQVEycSJhgQVCkaGx8BQzUsHhc4LR8SM0cv/aAAwDAQACEQMRAD8AYW7qHZlPqKnFsHkK26gHkD8awYBPuj0EfKvMnryRGI2LD1rLqFhBJrwYIciw/ib8a2GGPJz65T9KIOw6GdoU9RBsXw4vl7SgoIRurUsviGIkHnPfSbG9Cyy5VdQPEHeN5mrKLT/eB81/A1sBc7lPqR9DRc5/MNDoBC7XKHd6B4gezkb+Ij5ihbnRXFLvZY/ukN8jXSRcb7nuI+sVt1/ere6flNZrJgzln9G3F9q26+akfSo71uK6x+sr3x5gj5itHS0+4RvOD863X8plbzjOKuqp7RjSrD0VxQUEq7KSCZVLjSJJDHKp20EcxNXfFdEsJd9vD2z4gR8VIqC10OsJ/ZNdtfuOY0n7wPeffRB1qjBKkmc+4niAG0fTMYDKy9331B7q3w5leXpVt4h+j/rDmGJedPbVXGgjlloZegl1RAuW29Cv411rU0REoqexdKkEbjwB+BEUwudFsQv2AfJgfnFDtwu6vtW3H8Jj4V1wpHdxDXboNwli0AsT6AQB8qDuLo3gzAeQBipLli5mAXs986HQzpz9K1tWiqENvnf/AKqIA9e0RqtiP+paOH2h+qMWEqHWR3jUke4UDx7GJdNuFIcToTAykae/6eNOuHqDgX0+0J7vZaq5xe2OtAMDsDWY5U1m30/KMVyuM7QRkqNkqe4wA1IHnWjVPvDJF1B2t1ASO8e+m+B4tbW3kbMSHaRBI1j/ABCDymhbrWTcYJaykb5hr6dsiiAsd5M2Yg1t+P8AiBHDmJjSo3sEbgj0qQ0RjuLXrsdZcZgAAAToAugAGwjy50NyiBotFJaqOz5etMLNiaKCYN1QrR0picNUPD9XbNBifnRoNRqAzULi66vZP+9D4bBZyRMRVnu+ysQNhoOR/wB6TYPW8/gafy6MVzLEiucBH3j7qyml62WOhIA7qyi0iDqMX277DYkeRIoy3xO6Nrj/APqNKUmiUBpBEINGydIL4/7w+oB+lEW+lF4c1Pmv4UguORXgxFDoHiHrMtdvpbc5oh94+tEp0t77fub+VU5cWKkGMFDy18QuYZdrXSu3zRx7j9aJTpJZPNh5r+FUFOICpl4iKzlCbrnQE41ZP2x6gj6VKMXab7SH1H1qhWeIr30UuKU86A44WuXUWrZ2C+hH0rYYcciw/iP41Trdwd4olLpGzH0JrNHzm6paeqP3j6wfpWZG7wfT+dVq3j7g2dvfPzoq1xO796fQGs0mbcdw3cPefwrzOfun4H60FZxl4/Zn+E0St67IBQa/4o2rdJgkiesA26+9aBxHDcO3tInugz38qahTGoA9Z+lDYzELbXM5hRGu++grROkVuyFtG0uiMZI3MxG/kaR8b6LC+D+0KHKF9mdue9MhxLDNs9v5VIHtn2XHo/8AOis3ZnCpV8V0TuSxlGlCFmRB0128/fQdzgF1bJGWWykADXWZEHerkwPJj8D9Khdj3j3R9aPmGK5C3qlZ4SzW1ZWVlGhgjmd9SPAVHjLzZXIjbuHzAqxPcPcPf+IoW8qn2k+APyo1ybVBOAFrlQatCKsl7BWj9mPeKFbhicifgaVUoivDDWmdjGW9pFQXcE49kp6gzUFy0UBi0znlDqPfI+VFUCPsgikVvGKLpPgaH4XxS4jt163QCIUntrJI1OUQAO+ltzFh2uGQI0XkTqBsdaNFowCbEtHErrKAmUqSmcAx7OsHwGhpRwRpY95/Hep8XhpsM7SSLaBfASaW8LZutUCNWUQRI1jl603WC0Xp0rH2OSCBMRpWUs6Vkribq5tFuXFHZA9lomB5V7WFt4QTaXlehuDVv7IHxa43v9vbemWG6N4RfYtWvdPzmkuN6PYlcOWutb0Inqy3sz4gTUuI6Q2kUZFYmNgjMf8AKKXZk5HgwzpDwaz1adlFAuLMKBodDMQY176WY7gWFtxJttOmgcmdeS3DHKl7cWv4hivVXskc7TKPjvUGHt3gdMJcif8AyifX2K4HeFpNdYXc4bgwYYZTpuLi789W28YopujOBJgYhJ7g4J90zUNoYljrgHPmg+ZWj8LwRHZmxVg2UyjKGgdtSe0IOrRqK0mYAR1MV8P6II9y5OcIPYI+1qdZI+FGnoThySBdeQJIgH6U86M8YVUZHYSrHWdDyMT4ifWnLcdtATIPlBoC8IgyjcJ6A2rjOesJCwIZCBJG4+9TZ/0aoBow/wAw+VWC10htSZKx3z/KjrHFrDDUiO/lWa7nEGUzDfo2Mv8A1gxPZHakCT7Wup291MLfQIW0LG8zZQTEaGBPfT2812T+ri0U01zEHbWYQ+POpHuXmBARSGBH9pGh0+4a0mcpIlZs4BAB2Rt50dZUAaADSt7/AA+5bRWfLAhdDO+g5CsQaelKlN3Jwa1uDtr5GthXjjtr5H5UawDN7g7P576r/THN+qPlUsexoNz2hVhu7fnvpXxsfsT/AA/MUu6MpxY+YwTyanKTjLo3sP7j+FYnFTMFGWeZGlXLJ4n30Lj8LnXKWMT4Gn87zPRy/ZWhSVJuVpuKMNiR5Gtk6QXB9tvfU+I4K0FgpIE8tyOU0odSCQbZ055h76IMrCeMyspoxqvSe796fMCpB0pfnlPpSdLQM8vUfjTbD9GWcAhlggHv+QotKwdTCSr0n719xohOO2zuD8DUK9E++4tEW+i6/f8Ah/Os0rN1NM/pG0ecehHyrw4hDs/x/Gp16NJzY+6vR0ft97fD8K6hN1GCN4MPz5Gh71mdwD5/zFNBwS3/AIvf/Ktv6Jtjkfeayp2qV84YDQLE7gGB6gGKzDoLbq4HssGg7GDMfCrAOHJG3LvP41VONcUayyhY1WdR41tG6nWCJLxu8b91rhhSzMxG+rNmj0rKSv0ibmo+Ne12gzNYnU73Te46EZbcMCN5kek/Oo+CdLXtDI6goCYIYggE7QRB/nS0cPPdXv6me6gsQAhlz/8A9fbyyFcmNOyTPqJocdMkzzkvDw6sgeUldvGqmlhl74P51oy1mGz/ABrJmiWY9OrGzI4Pip+gpX0i6W4TE4drWco5ghobQ9+gnYmlOJtXSQVuupHcAVPoa3vXiyxcVX01JUb947vjXTNPyjZeiy28Pbth+t3ZLsDXN2ipGsrrI56mlq8MTVXRQw3lAT57a0NhOIXLYRZ0tmQAIBHd7pEbd1P+LEBrd7dWGUnwPaU/OhN3vCW+hiy1gra7W090H4aUDiLRD9mzbKd0sre+Yp+LEQYEHWpeoXQ99L1bxpx33iTD2mNwJYUpcbQMLhUR4hmhh4b1bF4libanM1lYGuVZk823H550pu4eIIMEag8wRrUeJxDXPa0A5Dae/wA63VcxsckxXS6+/wCzYIyEjtyFIggzl307qnwHF8+kQe6fiNKXDBCtrdmDpMiuLCGuMiWdH0rZ/bTyb5UNg7oZZoi4e2nk3yolgkSW77P57xQ17A9cOrnLMaxO2u0+FEXD2T+eYrfAf2i+X/TS+8crFPiXqIhv9HAt1LXW9twSOwYgAnU5v8J91B8T4I1q4qEhiyltARtpFHY/i62+KqLugIhTuMpQgHTUdqR4Udx6+FxNsnY2bg85kRWuAV32nppxeYuBeq1voOvjpKU/D5OhOrEkAkToo3BrXCcGVr9oZIGYSBqT2vnVg4GqdaM0aZoDbZjlj899MupIe2SU63rpGu654CjuXLlPgZpCLeAm+083K1ZT7yq8U6PgXGGWSCVI1nMDuI/nQtrDDDi7KGGQsI2ADqp1POWFXPiV0ftxmKOxbWNZiPTXWk/FcGlwEg9kWV8gBdUx/lH5FN4cWikNvOW2aqkOCwgjrmQnmF7Ox56ml/GsQj3HWCuUK0jX7IMctab/ANG27m3NQ2hGsiY2/Pxpbx3gSNcZieY+zIGgHLyp4V79UpYN1LflImxSdTZAnt5tftCDl11oAYUuCBcdVVoZiTMZWYka7QvvNNMTwi3cRJPLkNDr8NqhuXR/3bGFYAwNmUHWNjp86Kiosm4KqboHt4g1nhJZv2eIvMkfZUu0yR7tN/EUHds3A7KcQ6qpM3OeywpUmAwLQRNMMZhesuZifs8gPkNBQqhra2iogzcnSR7QEGdPs1uoVc5cLFSSQdvHeH8PRurOZs517XeIkH3UoumxlZXtB7hC5SQpgazqfzrTvA/2JJ55j+YoDC4AF87pnUjKO1EEazA15VxahciK71Od42z2zlWB3aaVlWjpNgUzrBFrQ6EFp1rKJcm0wpvL2LOmn59a2/VTTKxwfFcsLe/+2v8AquCp16O4w7YYj967aHyc1PobxO5i+YhfCGoLNso23nTTilu5YbJdtENAbsnOsEkCWA0MiIpacTPKPRv/ANa0I0LUDGC4eRP1rVsL5UJbxjLsrH+An60ZYxlxp/ZN4SuUepLVhxt1mhoHiMJIgj1FQ20JUpmMHlOnu2ptkukf2Q9XH0oTE4W8BORBA+8T9KEEziAYbwe8HsjMe0nZb02941otMPm2/kazg/QpnQXv1rL1gkqLI+rHuFNW6OsN8Y/8Nm2P/wARpL5kVit7xPOURPfw5Ud0UA6jNJFPL/A0gzisUwG8Kg95Cign6OWiJBxrgzEPExvADyY8Aa5XDdIB4xB2MjG2lRulLicKtxYTEtDD2sQY37sp91P+EdFbV9Xa5duyHI0KjSAZ1UydT7qcqB+hhYuLXICR2geGulDPLmKauwL2yDvm/wBNHWP0dYYic94/xrr7kpHxbgCWLy5rlzJlB1vMNTIaIIGkDYCm8vRvcZzA5oRrd9k+f1FeWcQEIczCiTAkxlOw50NhEthG6ts2ontl/LdjFQ8Wv5bRI7lG5G5HMEEelIPWU48ZyEIOp2jC3icMWzQx7eYAoxykAkEbxqhOneNBSTpRig9+2VmAjDUR3Gdf3h6z3Uvbjlw76xtq+ns7drT2V27qhu4trlxS3IHmTvrzJpeYjlt7Gerwv2dmwZQ71W/eRXrphYBkkgRprMUXw1bqYywHWJddD7jyqPiWFW29rMGKQjMBo3aAYwfXT0o7+kFv4zDtaV+ywkvABlpGknvOs0lVHKNmeTla3NTzi1s3MU0kAyTMd2saeHKq3xa9ctF7cggjKYP+IA/Wn+P4v1V54K7mc3a1Jk6htD60m4jiBfJcQWmSFAGkrtr3yfQ07hAoUHvOtroTxbN62F6q6DKEw2UAACYEb0JicVcuTmbc6wO4x58qtN3E4Q2iBE5DAyMpzRpyjfxiqVeuupMZlImCN9dOY3ieVeltcADLVURCTi7jgorEDIYgaglz9PnUmC4AThG7bLcF0XVaftFB7Y+0NNtN6EtdYjK0FZSdCuzTyj4SaZ4PFuLRQW3OckyDGwA/JkUp9V7RgVvvdJ5Ywji7eYKQOQB1MroYgwJk+VVfivFHtsoZYe0xjU9k5pMiIOYd/wDKnV7H37TMEyrmic2VpgQNST5b0mxnC3vXZftO+pCkDtFj4Ee6mINt4bPQKkivzls4R/dJMSQx021M1Jg8XbRVzkCCfPWRsNaHsXeowwW4DOq6QR4az3UiOLtpeY37bFGAytlzCQBMAa8zQlb2khIskbyXjfGLa3NIafCIHv75rKFxHF8JmMW4BOma2B7pIrK0IKncz5Ttl3p1d5W0HmSfwoG908xPIWx/CT82qBsRaH2P8o+rGh8TjEIjJ7si/JZqDmP/AFT5hsr/ANU8TjbX8QpxBVlhQRAAIFwaab+1XQyFURlA1Psp+e6uQ47CNcIFtRqdAzaDxzaa6Uo4h+lbEozI2MugqSpCW10IMHtESdRvNW4Ta31npcMxfELPmfQNq3Hr6fWgeN4fNZu7+wf8va08dK+eL36Ubx/8Ti2M/egHwIVhpXmK/Sc7tItXPDttPvJNNPSpQFF3c6MOJCNEun+Ax8aiv8QYqR1b+ElRv61zJ+nl87Ycep//AJFQXemuL0PVooOxhvxqfRKdXyn0B0fxi3cMjKgSOyVGwZdGy/4Z2pqWPVKc2XLcGsnb086pv6LuIG9gRI7QOsEkEt2pA+yOUa7eNWy4GyFOrYgkGZy7eYNeLunF5PmD+YuSNIOI2STiZzIMmeARDAcz666GlvSA5MXYy6ALbyEdwY6Dw/GjsVfuksStsZk6uC4AC++SfGlFzGBMnW3cP+z9ktmLL4DKIIkDQztVhYGwO59u9/3kzeIh6dWFTGXcmmobTkxUMfjr60LhekIwjObeJyZiMwYqwnU7NtEkaCh+McRwZZmuYzMzEk5EDEk/vOPlQbdBMHec3SLjdYc2py7jmAND61XiNWTtcZwqnU23WMr36T2/99A8haHyU0Ba6ZriWm6/XhZ1dFfIDuRoN4Ex3eFH4PoLgVH93U/vFj8zW+F6JWLVy3CCCWEZmg6lhPlpvMx408EGX0R2El6P9J8JdY2rDEs0tpZNtYUa60V0qxPV4Z2gtGTQb+0BTdEABAAA8BA9wpD01DfqdzLM9iI/fFSmi0rxu2P4gdxvFvR/CNi3dLcDIoYl5GhMaQCTVjtdBbw7XWII7s87ctq530Y6WXcI5c2hcYrkZC+WRIYMCq6bDfxqzH9L2KZYTC2UG3ae434TVJTGRREJ/tPim21fkP8AiJOK4hkuvbZNbbspOdjJByk6nnE+tWTo30YS9aS8xXMxMIQCDDZYOY67TVF4hxC9fu3LjKma4xYgZgJPcCxo3hfSXF4derFxlWSQqC3IneC1tiJ860Lj8SFmaWjpd0UtYZFuLGrgGVUASGOgA8Kf4ToVhgDAuH3gHXvAE7CueYrjdzEmL927kBBg3ABI5nTffu3obEsLnZW7dYAQYuPc08AWgCiGgdIs5XHY/v6y4YbCWUxWJtvBCZcoZoEMAT7RExI3NScS4hwxCpZrDQe0FYHkfagk5Zidec1z3iXCcMITK4YxlYqZI5nU1phOhlxyerEIAe0wWTHfpp4ATTAREnib6yXiHFbYwhtBg1xrwYsDLC2qQAGnYltvAUPeuYZVzZHYcs1xtT3CF9N6TY/BdU5TOGI3IkAGYgz3RXn9HtPZIuHnlDGB6qN6ZtKFO02wlqW1SQeRBPltr61deF2e3bOiLACRqCV5ctxJ0JpFgze2yuGJGfs9kJEADmBqffRMXFdWu3py9pRInTSMqnKD5n0oCwhaWMtfEsODbOYzG359ar3SbqurtC1HW5O1lWGnMdzGpgDnVgxlybRPfHxiq5jWyLqR2jI7JOpAG81OTCsL1lT4hhnuNMGBp7RbXnOZt/5VlMeMYZ1VDkaGZiNNxCa6VlURekHefSFroeBuy+iz8zRQ4BZtiWYAeIVfnXzZxjpJxEuyXMZiWgkQXddv8MxQvBcVb60NjM11ZHZZ5JHMQWHzqT+GxVdX9ZKvDqDVVPoDpZxDAphrmXF2VuhSUm8pOYbQoMn3V8+Y3hb3CzL22ZixOus6nTLEzTS7xuzbYnB2hYkxnLS8fdAkgfy3ozhGOe++W5iGt9z5M4J7j3fnam4hjUVVSgYWUfDKxwjgF2/d6pIzQxIZoAC+0SZ5fWm/HuhFyxhxchCFy52V5gMcoMEAQW5jX5mzYjh4DFUxN++y6MEtBVEiYOs7eFDXeG3mBQ4e+6kQZMA/wxrG+1O09wYNylYPCl+yjjeO1pp3ncR60dZbFJmRZIg5gFRxlEEnYiNBqKs2C6DuDIwmIHjm8I/8ofOmPDeil7DM1wWnWbbpNy4ojOsZtBMilspPzjFNSs9H/wBImLwVo27HVgGJJUsdJiO0Bz7qzG/pL4nc3xJX9y2q/HLPxovohgw+IvI4U/sbjA6ESoBBEbEx560u6VWlDJE6giNe/wDnSUTHlzaGUe/Wa6UheB/r+PxO17EXO/tsB84rfDdGsUQLjWSykkA3GEEqYbdpMGmnQ1vbEfaXfyNXAN/UrR7r94f6aVny8jIUUCv8RuHCGQN5lP4RxtgUC4fDgyBMQdTE7mug4K4x0YAMN4Mjn4CuaYTDmFu8usA/zV0jAv8AtD5D5mncXpR1Cd7v6TsKsVJb5fhG2HTs17eXtWv3j/pNb4fb899e3h2rfmfkaShhMJK23rS/i1xRbJbbQe/0plcXs+tKeN4Q3bTIpgmIMTsZ29KX3hvXLa+lGUDB4ewo6zPJOhXKJHrm191G8U4RnvlbbKAOUwI8I0oPFcBuK4VwsTuQE98QfnRq4hluxZJsqqgZQsggk6tI1nvp51E/CbnkKFqyCPqYSvDbXVZpXcrObTQD8aX3+Ai2Q73BB2UBjynQwOWu/Md9e4h8U4ZU7YDE9lF3MaHSOQpnawVwYYG6ZYxEkKN2MALodCK4B+9Q7QjYsfrNMTh0YqrBoKrsBoCOf40Pgrduy9wKAB1bGS41gDuA/IoE9H1cqzOADELBYxoe/bX4Gi8Qtq9dNsM3YWTpsJ3HvrdDV6pmrEBYTb3g127bdc6hWcHUBs0Dv7O3rR9vj9y26h7D5RIJzsRB7OoK6b0vvXLGGtlQGLOdAWEnxgeIo+1lzrIysACQWkTPkNDp5UfKDD4t5pyFd0FRdgv2vXIEVTo+eftRMDQEc+db2MHdOIV3fsFQSCx1MAaju0ovifFsjdkjMSToQoAUlRy3MelLMXxNrhyqpBCgTpsG1j0owqrvUP8A8j14Ml460sAplI1C7SZ5eUVrgMKhWDmLGMoXKFBbSGkamlXE+N/q+QJaUh1zZnJc7xpqANqJPSPE3Wc4eCtkFgzIiME5faMHfQE+FaNxYlVBfhJ6Sx4sFbIUiCCFI7iDtVWx6hlMjnpy5+NE8K4s1xLq3GDOtwEkGR2gdvUUFwgYZi5vZVIY/wCGQSde8nTl4VgXecSNiIcnTIW7aJ1UlRlPaHLY7HesoW9x3CIYCFvEJPxaKymXE15jzoTwC3irrrfLNCZkUGMxzDNr3wSf9qk6f9AbdiyzrJ6twJjdTp84qfoI2X9odIG9WTpDi7uJwd8EM1oITpbliQQ0yRoBGsa15yORlA+Yl2YfCfFTh6WVGoGtdIWzmUNoqlQwgbyJ5VzwpLEEgASf5V0Dh2N/qFuDoUg+MGKp+0rVRXmoH2cbYiJbmPe3jiUdlzZScpInQbxV8vcfvpiCq3nyFUYAERqusad81zziWmLXxC1ajiM1y23PqwD6FhUPEsw0kH7g/QRuFQUN/wBR/vDenfSPEi1ZKXriySDlYidBvFc/GOuvcVmuO+/tOW+ye81bumal7NrKJOf/AKTSLHYIJ1ZB5wfUcq9XheIVeDVG3Lav7yUcM75GcdF039Ys4bYuWs13bMjqNSCJ0kwp8Y21g0vvNddhlzNG27R8KsWYi0uvNwfRv50+uGMHhnXTS4pjnFwnXvOteeOJKm6+Upbh1IAuUrg/FLllj2c2Yicx5+ekVesLxUNhxZIhxda4YIKw0CJ75qgX7hDt5n50/wADiArmTuu8TzFV/aHDKull7/4iOEylrB7f5g9viDC2bYywH9faOkd9dA4e37X0+tV3CY+3HZB9AB66RTjgOKD3SIywuxOs5hy8PrUmXJzGFLVX+cpAIX4mvYD6CWjDHT899b397f730NRYf8fnW1862/3vpXJFtJrh7PrSPpQ7DDvlGZuzA1P2h3a06uHT1pbxK/lQmYkqJ29ox9aH7wmuSMZI8GI1wVx8Kr3VIaNgMoAg98tsF560iwnF7d1y4QgaDtEHXc6+tC9JOIYi/dNtAVt2yQu8kDSd9tKfYHorq4skHLkAg6FistuB4jfSKsTSpoTzuQzjU/0geD44oBQEgu5HdoSI2pT0juXbt021HYQwNNTHOd95pniMN1N49b2WS4AdRIET66HlNOL1m2W7LBzkaTqApbTloSZ8ee1LyZeX0Ebi4RV3Y3K9hb9xyyaCLUKZ5xlBpW3D7lgFlJBaV84gk+PKm2DxotXB7JAUAgmQTy5d8c/KoONcStsuXMM0kkDYTyGbSNvGiJfUABtD5WJBU1xHCOsuKxn2QNdPZWdJ7zTfHcJcKxcbsFJ03OoEz4Ui/pUlVCi45XRRpA8ZiJqLFcdxRttbu6akxJgE6HRjpoTt3xTcYbe5pZRVdIRbS2EnMNGKxpmPedZ858aM4jft2rloArclM7doRmcSFB1MqMoPjOmlJ+C4C7iGNtbiWxEkgcpjwG5orpT0TXDW7b52uMSFJIERlJEAeW53ohj6g95xyE9Ii6S3jedACGKAjTUATPd86yzwDEC2Wi4qhe0ZySu8ESSRp8K0IZe8D4e7anGN6UXWt5FRVBEFjqTpBjYd/fRABRQhcl3N1B+GsVQ5LajXtOSczHfU6zvTXCFWuDNbAY9ok9qZOkSND4TtSXhmMfLkUSS0kyNBoJ110pxhhmuZk1C6HXeBoPKpc/f2M1FZSQZHiOG2RBVA8iSWkGT3FdwfhrWUZYAtgBhOn2dpBM1lL5h7GUBiu0e9A3sfqy5mDOCZtkR5EnmPKrdev4kYXE3bJBudWQsCciQZyLtMx/OuP8DxhtsCNK7d0KxhuYdXClwSUaNfMH30hgVexMyr8FzivD+CM9hmbLnfM0nUnmCfn60RwZybNqzMxcKk8vb5TQnErlywXthiNWVbeU5wA0SPIjnpvWnDbThU+ybcMzbgHNOvrAqvikYWGPexC4d8ZAKLVLR+ZjvpfwsJdtXRMMckEREazPr8K9wVztr5D5mh+O457xtBmSOsIAzLPaG5AYnSN/GiFs9UVLwupEyI0I5+teeb0BWO9QsXpJHmEdK3P6upB2uL8jVUF9mZZbNDbCTp3+FXTE5WtnNlK6HUSPA91Ir1+2uaCACJgQNPIa1Xw3FBMHL02bP5/STnETku6H/Eguf2K/8AEufHKfrTwGeG2u9blwe/KarhxH7IH/4h+Kj8Ke2H/wDZ58LvzQfhUrDp7yq5V7mFUpecmGDaCp3vi2AzTtyAJ18wRQjYIu7HSCfz4VvxMEoAN9K9XM4fSNV/22EjXYGlqh+O53/OHDirZYCkjQ9poHd7I5fh6U16E4stjIIURbb2Rp7aH6VWMLwokav7tfnVj6NYEWruZSwaCJnvjltQFVURYYsZ0/DjT3/Ooca0G1+/9KW4PilwbgMNf8J38NPhRt3Ho5tTKkNJkabd40qZesc3SFudD50o43dC2iTMBkJjf2htpTZyCpKkETyM1XullyMM5zZdU12jtigAtgIy6UmBcQuIJ6uWm2VLMhEE75QBqfzNVyz0vxdpiyEKJEqQGEiYJzTrqRoRWrYVmjOSfAn8k1aujXCGxDuFKoAVJLCTJmNJHcdT9asxYRjuRZMhyfKVTG8fu32a6Vh2YkgCBsu0+X3u6tWxmJZR2sg5kHX1jSuqN0EsQWctcYyd4UE8wqx3fCucJwliJksfKR+Ap2kNtA3rcyLA9F7uKb9mMwUKCZgAx66+VG8b6EHCWesJQmQCADpM6ydZkd3OmfBcXdwqsFt5s5Ujt5YPswQASQdNu6vek93E3rUXHVVJXsqsAEsAJJ7Wk1jNpao3Hi1UR0lIuXiOZ9NPjUF3DM3aMx97U/E024ip/VR2lb9o1uAoHswQ2aATIPMd+tTor9WZS2QtrOCTDFJiNPkRz0NFqMsTFjoMe8r+Bxdyy7G02VoyyYMzyAIidByqQC7iGY3GZ8oElmJjy8adcI4avVlmAJuSNeSxAjzP50qHhNoLa20JJJ7gBl19JoNVzmZV1aR3qD8ewAS3KkgdkBT3GSTJ1mVFQ3cE4tM7FdFQ5Z5NopEcxpW3SbEAsqqZAEnzk+tQX75FmPvZR3bfPYHwopuMNpX3h1vAotgAgTAZjzmQxHll8amTEhWUoOxBEDTZfHzFDY7iqG1CRmdVE+JAnTfYEelEYHD2haztq0HnIBmIGsDl76E4y4qR8ytz5kdrivYXOpnvga+6sobiPG2DAKogT48/DyrKH+GHj85vPmowDIQBr/tO/dT3gHSq/hLq9Q5GeMylZQ76ETvoaoFnjl5NA5Pnrp3a1ZMMxFnrn6tTcSQxPaAzFTlUP3AjUc51MQhsZHWPx5VYV+ss/THin63f65LVsKqhSU1U3JJcllXUZpEk6wIkGTWuK8ZFmwVVZZmIJA7PiC2x8AJ01OulA4njAKBNXCmYMBZ8gMpAgbCdCedLuIcTe5AuEFAQSFgHx13mCYnv2rBhLEFppzjGhVPH7/e8cNiXu4YQFVhcTKozL9ggjbL9mROozHvqe5xPKES6rI6FScwzSSwZdjtCxUJODt4V3tW7hvKwKM9wFYzblFtj7PeaV43ipvk3CoUgIIEkdkkTr5058PxAVtJceXY7yx3FGUmWABOmVU1JYkANcHZBYeRA5mleJvBQezHfmOogDcLpMciedbW8PeuWHxGcKttwpAYCOszEALl27B1k0jva97HlJJ5+P4UC4T3hHJ4m9riu6nVcwaecxFWi1xVP1EqtxcxujSRMZW1g67xVOfBMNYJ8uVYVIIIn1Hf4Ux8AaotM5FiOP1k69o+mg+NR4C+GvKsr2pkme7ST50HbwDuRlVm8+Zq29G/0a4646utggD7wyrqI+3E+lby9pvMuT4bhSHtTPiNPdPLyo/DWAjyGCjXQnMT48o+NMOM9Cb+EsdZcdT2lXIhOmZSwMwO6IHfSTC3FBAIyk7Tp8TSChHUyhKPQSwWsfyGpPcPxpthuA4q6RCBNd3MfDf3ilnCYS7aYx2XVtO0YDAn4Vdsd0os4QK1zM+aQoS2dTv7TxGkVmMp1nZAw2EScW6NXcNaNw3MzArIVYGrZd5knblzpTxN82GOfXQTpOoPdVi4l0ibEWTCBEeOeZomd9ADp3GkmLsL1ZUiR4+dcxBYaZhJXExfwZXcBZzL2RP5/OlNeFHFWOsZFTVRpc12OhVRGuvM86f4DBqlkaIsHu0868e4vbG8hY/8AVyq7Elt8U8huJNjSKiPF9JMSpTOc4JAKuhUDXkFhY99ALx3EXWYQFDE5YWNfNtIq2sgJUd7D50vx1ixaJu3SIU6Fts3IAczRnh9I9RjUzazWkSr27jYQt1r53LB51PhE+nKpeKcRN2xJkbaER9vuoUYpMdfzSVFvLy0OrHY1L0jxCLZcR3fPaosgGulO09zhzWNdQ/dmJeKGFRJJgzrpuQNtpgcqldstpjI7ShO8xIkGeWnKN6W38arvIIUSDrpGoorGXQbaANJ1n6U6UBFNfKMRjkTDq32hb0+MfEGki8VYILY+8Qe7Uzr8aX9bsDJg/A8o8++pcMh6yQCddB41wEhYBQbPeb/qztLa+p1rzF3hkVdmE0fjMHcRVZwQGMATHj9KCGFLE9rKFg6ePjRwRxBHaQ2+FXGVSQFUnKGbbtd88qm4PwwrezrcK2s2UPlgPvMLrKjKSfAcqarHVKlxytswWeJYBjvrMwIobrAb6JaXLZshgpnVmI1cnmTM+UVqbmpLlbULMzHKiOc3PX48oERWUDxzFEXRG2Rd/wCR8ayuVWraASh6jf2letWyzAKCSdIGpJ8KcvwfEWlm5ZKARqxggGeWYHv/ACaJxHCLS27dy2X7R1GYZl08B8Ypnc6PYXLbYOSd2kk690ZVEevfvSw4InBTKwoUgtmJ7hEeUwfrWqYNy3stJ5RGh+lPWw0EhW05ZFC6ecT8aN4VhmR+wmZ201JZjz8TWnYWIaizTQfC8DuDDOChIIGg30M689IoXDYCAZVI0mR496xV2ZcTaQs4AXKQQYG4jYSZpDaeCMqrPee0fjp8KzDkZwQaPtNyYlU2LAli6OXLAwGI/q9glTbMEO2YksoMNcKysnYczSvCdEMZiT+yw5Cn/ALafICK6l0Nw9sYWy+UZ2QliFliwcqdeQBGgGnhVoOIt2lD3GCADd2CjffWBR3F9Ok4rj/0Z3rFi5evMv7NA5RTJgtl3iBz58qqgHcgHidT7zXY+l/TrBNh79pbvWs9soMikgE7EuYWJ7prn3Rzh63FY7ZWjaW2nc7U/h6yvoveLzPyk1kbS4/oktqbV05M1wXFGaNchSRryXMrbd9XXGdKMNh1/b3bVpvu5szf+lZb4Vx/joFkpF24itmD5XILARCwCBzPvqr4m4MpKiBnPu0376RxR5OU45RgQZsIzX17d9p3TimLXHYcdVIRyrq7aaDmF1OvjFcb6QXmTFXLRbMLdzKDGsBvWrzwjj4s4PAqf+8ULtMAGJ8taoPSv+/4j/in4wa8/UWYkylUKgeDH36OL8Y1pMxbffXZlpv09xy3LVh1MjrWH+XXbyqtdB/724Byzaua92opj0l4cLOGsKCT+2bXxy8qS/rEaoFX3j3Bt/VV8lqPFozIVT2iIE7TyrzBt/Vl8lrwklYD9WSDDgAkGDqAdJpqeoe8DKBymvwYJg+A4l1Ny9dclc6rbEhRoVLnUaCZ0BJiieml3qsRh8mgQSVGxhhoajwDvZty7E5s2Yue0wOzHu2pLx7jlm5ibTdYP2bAnSVMODBfZdq9NFPaeGuUM+/6Rvi+lmRT2WDqRC+MjTw08KrvFuL3MVZ17IDFiAOY0En1+NNOkty1ds51EvnUiFmRBB1WQfOedV/CpcVDOZVbeeyIM/elo9BXZuaw0gS7CMSjVIcK/V5ltkScsncbTI5TM/ChsfnKsxJJnc6n/byo0OiMWBJMAajTnt7+6tsZhbht9YUYJI7RECTpoDvy2qcIVO8r5hZQAdpX1tEnbQxvRmF4M7mLSsTziY8ydhUN5mmAJPKrk/SRcPZ7KiSqgAyIMaz8eXLemEgQdTE7SkXbeRih9pSQR4j50Vh8OcnWFioMwF7Px3moMVcZsTLwpczt97Ub8taJuWCtxrbGRbygR4idfGgbJQg8ssauEvxUt1YeCiRoB3CJMnU786Yphla4xOoOXTltVbty8kK2QT2ohZ1ga1ZcGe0fT4CsBJsmE6qAApuCcZWSQOR5DuUnbu0oVMQii2q5pgh1IB1OpYHnJnn6VLxW8JMzqSNATy5xypfcvZmUAH/ERuRz9KdiNEGJy0VKwTi13NdbKJA0GleU0s2lf2TlAjYT+edZQHjVxnSYo4rl44f+iW68G5dCgn2UBcj10HrNW/h/6LcHaHbzXD3s2Ue5dfjR93pMliTir1m0I0UsM0+WrGgsL+kTD4kuuGm6yDMcx6pYmJGYFiJ3OXSRWswUW0IBidpUf0mcLtYdMM1u2tsMHVgogZhBGxMmCdapXDuJsl1XX7LA9+nOrD+knpHiLlpVu2ltZHlRq8gjLIcmG5bCKqr8ExJsC+6strvJA3iIURoZpmLRlHXrtOdjjP5y69IeMW7lkIGYvmBmdMsHSAAJmO+qjg3UrmBJ8dq2XG51Qn7o+VB8Ob9mw7mPzrzkBxjSJe9MLnQeiHH7wsNbF11RW0VYEZpJ7UZtTPOoOlLKbasx1ziWPabUHmZNJejuLype1+6R5w1ZjcYXwrTyZTMzzivfQ4zwukj4irH8J4vLyjiOd9xXUV7jxF97FqzNkBCgCJMk67nxpn0exmSzf1gysecH8Kr2GOp/dP0pz0cxCgXcxUCFPaMDQmvM4DbOADXXf6Gehxz601uL3G3TYEbfhNuP4kvYtEzIYie/Skhb9n/F9BTPjnE0dFRDmKmdAYiIiTv50oa6BbMn7X/SKLjSDl2N7Df6QeG9B+HSLNDwCZ03gNuz+o4W5cC9hTDMQqiHYak+/TuFUPpNjEuYy86MGRnkEbHbUUkuY2YWS2XYToPADlQ7cQjXu5Dz5mohiNx5yeTHuD40+GuNctMFaGWYDaE6wCN9qiv8ce64Ny491uUkkDy5D0FIbt7yHxPuHOtWxG2hPnt7hTRiuBzanZMHenDJ+6tAcbvsthiphhEb9/gRXvCm/qtv/hp8qH4yQbJBbLMCfWkoKce8offEfaVFXL6u7OTJ12EeFb4nCMWAAMHLJ20DTRmGZLYI9ddTVv6P8CtYhEu3W0f2UGkgMRrGu6+EaV6V1PJXGblPtYfqGzK5UgjRTA9eR9aBxPEZMklj3z9TV3/SJiMJawxso1tHzIQi6todSY12J3rmFo9Y2VIzRoXOmgnQDSfOuOU1GjGF95dehuNsDrGuBMy5cuYxvmmOZOg2E60/4/jevt9WoIUx2m1OhDbDbYbmudrba1bJOt2e8bdw8J95IFXxwGY9W0iMzSMrDw7oB1mTUOXI3UdJZiVe8CXA2bZmCWiNW8vj5Uq6TYdciXFEdW2YxoCpIU+caa+JpxbwIWYidAxYk8xBiDv6Ur6b6Wd93G3MamdNOVTo1uN5Qy/CbET9JE0sXYgez5wcwPx+FZfH7Z2IGoER4LH0+NDYrGF8NYU7hufcDE1LbMgsd2Zj6R9Ke3p/fmLwesTa/clAzM7ljExFsEale4kD5U+wh9oj730qqvfJygGFG67yQW7U8pnbXWTzoo8SyGQYPnpTwIp22HuYXjMUyuCIy5jmBEyv41Jw68uSFAzazprE/wC1Q2cTbuWW7JLzMkeuncK84Vcgnvy6++jRiDpgOilNUiwrBHddoj6n61le2cB12ZiSDmIOmkiNte6Kyj/hsLbsN5Gz5L2Mgs/+L/d/6hT39Fv9/H/Cu/8ALr2sqLN6GlmP1fjLH0y/7PH/ABV/1VDxn/sa1+4v/MNZWVvC/wAlP9QTn9b/APyZR8F7CeQrXAey/wC8fnWVlC/Ux/3BHXAvZu/wf6qO4t/dn/h+YrKyvf4f/wBX/a36meNl/m/71/QStYf2j+6aievKyvAHUz15JyqDEewfNv8ASKysrF9U49IA/wDZt51A/wDZCsrKqEmbp9JDY39KlPtCvaymd4kdJ1XhX91t/uJ8hSzpX/dW/eT/AFivKyox6/rPTP8AKPtEV72W8/rXQOh39xT/AIdz/mXKysqtpJ3nGcb/AGj/ALxovgH94teZ+RrKyhf0H2iR6/rG9/e9+eRq79GNr/8A8s3+paysqdvQvtKx1ME+xd8hSDpj7A/+n8mrKykYvUJVk6GVc/Z9KYYL2fVvlWVlV5+kn4TrBL3t1Fd9oeYrKymJ0is3Ux7w7+zf1+Va8K3fy+tZWUKeqG38r9+Yuvf9b/MVlZWVRJhP/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5060" name="AutoShape 4" descr="data:image/jpeg;base64,/9j/4AAQSkZJRgABAQAAAQABAAD/2wCEAAkGBhMSERUUExQWFRUWGBsYGRcYFxwYGBwYGhgcGB0XGhkaGyYeHBojHhgYHy8gIycpLCwsFx4xNTAqNSYrLCkBCQoKDgwOGg8PGiwkHyQpLCwsLC8sLywsLCwsLCwtLCwsLCwsLCwsLCwsKiwsLCwsLCwsKSwsLCwsLCwsLCwsKf/AABEIAMEBBQMBIgACEQEDEQH/xAAcAAACAgMBAQAAAAAAAAAAAAAEBQMGAAIHAQj/xABOEAACAQIEAgcFBAYIAwUJAQABAhEAAwQSITEFQQYTIlFhcYEykaGxwUJS0fAHFCNyguEVJDM0YqKy8XOzwjVDRFOSJVRjdIOjw9LiFv/EABoBAAMBAQEBAAAAAAAAAAAAAAIDBAEABQb/xAA2EQACAgECBQIDBgUEAwAAAAABAgARAxIhBBMxQVEycSJhgQVCkaGx8BQzUsHhc4LR8SM0cv/aAAwDAQACEQMRAD8AYW7qHZlPqKnFsHkK26gHkD8awYBPuj0EfKvMnryRGI2LD1rLqFhBJrwYIciw/ib8a2GGPJz65T9KIOw6GdoU9RBsXw4vl7SgoIRurUsviGIkHnPfSbG9Cyy5VdQPEHeN5mrKLT/eB81/A1sBc7lPqR9DRc5/MNDoBC7XKHd6B4gezkb+Ij5ihbnRXFLvZY/ukN8jXSRcb7nuI+sVt1/ere6flNZrJgzln9G3F9q26+akfSo71uK6x+sr3x5gj5itHS0+4RvOD863X8plbzjOKuqp7RjSrD0VxQUEq7KSCZVLjSJJDHKp20EcxNXfFdEsJd9vD2z4gR8VIqC10OsJ/ZNdtfuOY0n7wPeffRB1qjBKkmc+4niAG0fTMYDKy9331B7q3w5leXpVt4h+j/rDmGJedPbVXGgjlloZegl1RAuW29Cv411rU0REoqexdKkEbjwB+BEUwudFsQv2AfJgfnFDtwu6vtW3H8Jj4V1wpHdxDXboNwli0AsT6AQB8qDuLo3gzAeQBipLli5mAXs986HQzpz9K1tWiqENvnf/AKqIA9e0RqtiP+paOH2h+qMWEqHWR3jUke4UDx7GJdNuFIcToTAykae/6eNOuHqDgX0+0J7vZaq5xe2OtAMDsDWY5U1m30/KMVyuM7QRkqNkqe4wA1IHnWjVPvDJF1B2t1ASO8e+m+B4tbW3kbMSHaRBI1j/ABCDymhbrWTcYJaykb5hr6dsiiAsd5M2Yg1t+P8AiBHDmJjSo3sEbgj0qQ0RjuLXrsdZcZgAAAToAugAGwjy50NyiBotFJaqOz5etMLNiaKCYN1QrR0picNUPD9XbNBifnRoNRqAzULi66vZP+9D4bBZyRMRVnu+ysQNhoOR/wB6TYPW8/gafy6MVzLEiucBH3j7qyml62WOhIA7qyi0iDqMX277DYkeRIoy3xO6Nrj/APqNKUmiUBpBEINGydIL4/7w+oB+lEW+lF4c1Pmv4UguORXgxFDoHiHrMtdvpbc5oh94+tEp0t77fub+VU5cWKkGMFDy18QuYZdrXSu3zRx7j9aJTpJZPNh5r+FUFOICpl4iKzlCbrnQE41ZP2x6gj6VKMXab7SH1H1qhWeIr30UuKU86A44WuXUWrZ2C+hH0rYYcciw/iP41Trdwd4olLpGzH0JrNHzm6paeqP3j6wfpWZG7wfT+dVq3j7g2dvfPzoq1xO796fQGs0mbcdw3cPefwrzOfun4H60FZxl4/Zn+E0St67IBQa/4o2rdJgkiesA26+9aBxHDcO3tInugz38qahTGoA9Z+lDYzELbXM5hRGu++grROkVuyFtG0uiMZI3MxG/kaR8b6LC+D+0KHKF9mdue9MhxLDNs9v5VIHtn2XHo/8AOis3ZnCpV8V0TuSxlGlCFmRB0128/fQdzgF1bJGWWykADXWZEHerkwPJj8D9Khdj3j3R9aPmGK5C3qlZ4SzW1ZWVlGhgjmd9SPAVHjLzZXIjbuHzAqxPcPcPf+IoW8qn2k+APyo1ybVBOAFrlQatCKsl7BWj9mPeKFbhicifgaVUoivDDWmdjGW9pFQXcE49kp6gzUFy0UBi0znlDqPfI+VFUCPsgikVvGKLpPgaH4XxS4jt163QCIUntrJI1OUQAO+ltzFh2uGQI0XkTqBsdaNFowCbEtHErrKAmUqSmcAx7OsHwGhpRwRpY95/Hep8XhpsM7SSLaBfASaW8LZutUCNWUQRI1jl603WC0Xp0rH2OSCBMRpWUs6Vkribq5tFuXFHZA9lomB5V7WFt4QTaXlehuDVv7IHxa43v9vbemWG6N4RfYtWvdPzmkuN6PYlcOWutb0Inqy3sz4gTUuI6Q2kUZFYmNgjMf8AKKXZk5HgwzpDwaz1adlFAuLMKBodDMQY176WY7gWFtxJttOmgcmdeS3DHKl7cWv4hivVXskc7TKPjvUGHt3gdMJcif8AyifX2K4HeFpNdYXc4bgwYYZTpuLi789W28YopujOBJgYhJ7g4J90zUNoYljrgHPmg+ZWj8LwRHZmxVg2UyjKGgdtSe0IOrRqK0mYAR1MV8P6II9y5OcIPYI+1qdZI+FGnoThySBdeQJIgH6U86M8YVUZHYSrHWdDyMT4ifWnLcdtATIPlBoC8IgyjcJ6A2rjOesJCwIZCBJG4+9TZ/0aoBow/wAw+VWC10htSZKx3z/KjrHFrDDUiO/lWa7nEGUzDfo2Mv8A1gxPZHakCT7Wup291MLfQIW0LG8zZQTEaGBPfT2812T+ri0U01zEHbWYQ+POpHuXmBARSGBH9pGh0+4a0mcpIlZs4BAB2Rt50dZUAaADSt7/AA+5bRWfLAhdDO+g5CsQaelKlN3Jwa1uDtr5GthXjjtr5H5UawDN7g7P576r/THN+qPlUsexoNz2hVhu7fnvpXxsfsT/AA/MUu6MpxY+YwTyanKTjLo3sP7j+FYnFTMFGWeZGlXLJ4n30Lj8LnXKWMT4Gn87zPRy/ZWhSVJuVpuKMNiR5Gtk6QXB9tvfU+I4K0FgpIE8tyOU0odSCQbZ055h76IMrCeMyspoxqvSe796fMCpB0pfnlPpSdLQM8vUfjTbD9GWcAhlggHv+QotKwdTCSr0n719xohOO2zuD8DUK9E++4tEW+i6/f8Ah/Os0rN1NM/pG0ecehHyrw4hDs/x/Gp16NJzY+6vR0ft97fD8K6hN1GCN4MPz5Gh71mdwD5/zFNBwS3/AIvf/Ktv6Jtjkfeayp2qV84YDQLE7gGB6gGKzDoLbq4HssGg7GDMfCrAOHJG3LvP41VONcUayyhY1WdR41tG6nWCJLxu8b91rhhSzMxG+rNmj0rKSv0ibmo+Ne12gzNYnU73Te46EZbcMCN5kek/Oo+CdLXtDI6goCYIYggE7QRB/nS0cPPdXv6me6gsQAhlz/8A9fbyyFcmNOyTPqJocdMkzzkvDw6sgeUldvGqmlhl74P51oy1mGz/ABrJmiWY9OrGzI4Pip+gpX0i6W4TE4drWco5ghobQ9+gnYmlOJtXSQVuupHcAVPoa3vXiyxcVX01JUb947vjXTNPyjZeiy28Pbth+t3ZLsDXN2ipGsrrI56mlq8MTVXRQw3lAT57a0NhOIXLYRZ0tmQAIBHd7pEbd1P+LEBrd7dWGUnwPaU/OhN3vCW+hiy1gra7W090H4aUDiLRD9mzbKd0sre+Yp+LEQYEHWpeoXQ99L1bxpx33iTD2mNwJYUpcbQMLhUR4hmhh4b1bF4libanM1lYGuVZk823H550pu4eIIMEag8wRrUeJxDXPa0A5Dae/wA63VcxsckxXS6+/wCzYIyEjtyFIggzl307qnwHF8+kQe6fiNKXDBCtrdmDpMiuLCGuMiWdH0rZ/bTyb5UNg7oZZoi4e2nk3yolgkSW77P57xQ17A9cOrnLMaxO2u0+FEXD2T+eYrfAf2i+X/TS+8crFPiXqIhv9HAt1LXW9twSOwYgAnU5v8J91B8T4I1q4qEhiyltARtpFHY/i62+KqLugIhTuMpQgHTUdqR4Udx6+FxNsnY2bg85kRWuAV32nppxeYuBeq1voOvjpKU/D5OhOrEkAkToo3BrXCcGVr9oZIGYSBqT2vnVg4GqdaM0aZoDbZjlj899MupIe2SU63rpGu654CjuXLlPgZpCLeAm+083K1ZT7yq8U6PgXGGWSCVI1nMDuI/nQtrDDDi7KGGQsI2ADqp1POWFXPiV0ftxmKOxbWNZiPTXWk/FcGlwEg9kWV8gBdUx/lH5FN4cWikNvOW2aqkOCwgjrmQnmF7Ox56ml/GsQj3HWCuUK0jX7IMctab/ANG27m3NQ2hGsiY2/Pxpbx3gSNcZieY+zIGgHLyp4V79UpYN1LflImxSdTZAnt5tftCDl11oAYUuCBcdVVoZiTMZWYka7QvvNNMTwi3cRJPLkNDr8NqhuXR/3bGFYAwNmUHWNjp86Kiosm4KqboHt4g1nhJZv2eIvMkfZUu0yR7tN/EUHds3A7KcQ6qpM3OeywpUmAwLQRNMMZhesuZifs8gPkNBQqhra2iogzcnSR7QEGdPs1uoVc5cLFSSQdvHeH8PRurOZs517XeIkH3UoumxlZXtB7hC5SQpgazqfzrTvA/2JJ55j+YoDC4AF87pnUjKO1EEazA15VxahciK71Od42z2zlWB3aaVlWjpNgUzrBFrQ6EFp1rKJcm0wpvL2LOmn59a2/VTTKxwfFcsLe/+2v8AquCp16O4w7YYj967aHyc1PobxO5i+YhfCGoLNso23nTTilu5YbJdtENAbsnOsEkCWA0MiIpacTPKPRv/ANa0I0LUDGC4eRP1rVsL5UJbxjLsrH+An60ZYxlxp/ZN4SuUepLVhxt1mhoHiMJIgj1FQ20JUpmMHlOnu2ptkukf2Q9XH0oTE4W8BORBA+8T9KEEziAYbwe8HsjMe0nZb02941otMPm2/kazg/QpnQXv1rL1gkqLI+rHuFNW6OsN8Y/8Nm2P/wARpL5kVit7xPOURPfw5Ud0UA6jNJFPL/A0gzisUwG8Kg95Cign6OWiJBxrgzEPExvADyY8Aa5XDdIB4xB2MjG2lRulLicKtxYTEtDD2sQY37sp91P+EdFbV9Xa5duyHI0KjSAZ1UydT7qcqB+hhYuLXICR2geGulDPLmKauwL2yDvm/wBNHWP0dYYic94/xrr7kpHxbgCWLy5rlzJlB1vMNTIaIIGkDYCm8vRvcZzA5oRrd9k+f1FeWcQEIczCiTAkxlOw50NhEthG6ts2ontl/LdjFQ8Wv5bRI7lG5G5HMEEelIPWU48ZyEIOp2jC3icMWzQx7eYAoxykAkEbxqhOneNBSTpRig9+2VmAjDUR3Gdf3h6z3Uvbjlw76xtq+ns7drT2V27qhu4trlxS3IHmTvrzJpeYjlt7Gerwv2dmwZQ71W/eRXrphYBkkgRprMUXw1bqYywHWJddD7jyqPiWFW29rMGKQjMBo3aAYwfXT0o7+kFv4zDtaV+ywkvABlpGknvOs0lVHKNmeTla3NTzi1s3MU0kAyTMd2saeHKq3xa9ctF7cggjKYP+IA/Wn+P4v1V54K7mc3a1Jk6htD60m4jiBfJcQWmSFAGkrtr3yfQ07hAoUHvOtroTxbN62F6q6DKEw2UAACYEb0JicVcuTmbc6wO4x58qtN3E4Q2iBE5DAyMpzRpyjfxiqVeuupMZlImCN9dOY3ieVeltcADLVURCTi7jgorEDIYgaglz9PnUmC4AThG7bLcF0XVaftFB7Y+0NNtN6EtdYjK0FZSdCuzTyj4SaZ4PFuLRQW3OckyDGwA/JkUp9V7RgVvvdJ5Ywji7eYKQOQB1MroYgwJk+VVfivFHtsoZYe0xjU9k5pMiIOYd/wDKnV7H37TMEyrmic2VpgQNST5b0mxnC3vXZftO+pCkDtFj4Ee6mINt4bPQKkivzls4R/dJMSQx021M1Jg8XbRVzkCCfPWRsNaHsXeowwW4DOq6QR4az3UiOLtpeY37bFGAytlzCQBMAa8zQlb2khIskbyXjfGLa3NIafCIHv75rKFxHF8JmMW4BOma2B7pIrK0IKncz5Ttl3p1d5W0HmSfwoG908xPIWx/CT82qBsRaH2P8o+rGh8TjEIjJ7si/JZqDmP/AFT5hsr/ANU8TjbX8QpxBVlhQRAAIFwaab+1XQyFURlA1Psp+e6uQ47CNcIFtRqdAzaDxzaa6Uo4h+lbEozI2MugqSpCW10IMHtESdRvNW4Ta31npcMxfELPmfQNq3Hr6fWgeN4fNZu7+wf8va08dK+eL36Ubx/8Ti2M/egHwIVhpXmK/Sc7tItXPDttPvJNNPSpQFF3c6MOJCNEun+Ax8aiv8QYqR1b+ElRv61zJ+nl87Ycep//AJFQXemuL0PVooOxhvxqfRKdXyn0B0fxi3cMjKgSOyVGwZdGy/4Z2pqWPVKc2XLcGsnb086pv6LuIG9gRI7QOsEkEt2pA+yOUa7eNWy4GyFOrYgkGZy7eYNeLunF5PmD+YuSNIOI2STiZzIMmeARDAcz666GlvSA5MXYy6ALbyEdwY6Dw/GjsVfuksStsZk6uC4AC++SfGlFzGBMnW3cP+z9ktmLL4DKIIkDQztVhYGwO59u9/3kzeIh6dWFTGXcmmobTkxUMfjr60LhekIwjObeJyZiMwYqwnU7NtEkaCh+McRwZZmuYzMzEk5EDEk/vOPlQbdBMHec3SLjdYc2py7jmAND61XiNWTtcZwqnU23WMr36T2/99A8haHyU0Ba6ZriWm6/XhZ1dFfIDuRoN4Ex3eFH4PoLgVH93U/vFj8zW+F6JWLVy3CCCWEZmg6lhPlpvMx408EGX0R2El6P9J8JdY2rDEs0tpZNtYUa60V0qxPV4Z2gtGTQb+0BTdEABAAA8BA9wpD01DfqdzLM9iI/fFSmi0rxu2P4gdxvFvR/CNi3dLcDIoYl5GhMaQCTVjtdBbw7XWII7s87ctq530Y6WXcI5c2hcYrkZC+WRIYMCq6bDfxqzH9L2KZYTC2UG3ae434TVJTGRREJ/tPim21fkP8AiJOK4hkuvbZNbbspOdjJByk6nnE+tWTo30YS9aS8xXMxMIQCDDZYOY67TVF4hxC9fu3LjKma4xYgZgJPcCxo3hfSXF4derFxlWSQqC3IneC1tiJ860Lj8SFmaWjpd0UtYZFuLGrgGVUASGOgA8Kf4ToVhgDAuH3gHXvAE7CueYrjdzEmL927kBBg3ABI5nTffu3obEsLnZW7dYAQYuPc08AWgCiGgdIs5XHY/v6y4YbCWUxWJtvBCZcoZoEMAT7RExI3NScS4hwxCpZrDQe0FYHkfagk5Zidec1z3iXCcMITK4YxlYqZI5nU1phOhlxyerEIAe0wWTHfpp4ATTAREnib6yXiHFbYwhtBg1xrwYsDLC2qQAGnYltvAUPeuYZVzZHYcs1xtT3CF9N6TY/BdU5TOGI3IkAGYgz3RXn9HtPZIuHnlDGB6qN6ZtKFO02wlqW1SQeRBPltr61deF2e3bOiLACRqCV5ctxJ0JpFgze2yuGJGfs9kJEADmBqffRMXFdWu3py9pRInTSMqnKD5n0oCwhaWMtfEsODbOYzG359ar3SbqurtC1HW5O1lWGnMdzGpgDnVgxlybRPfHxiq5jWyLqR2jI7JOpAG81OTCsL1lT4hhnuNMGBp7RbXnOZt/5VlMeMYZ1VDkaGZiNNxCa6VlURekHefSFroeBuy+iz8zRQ4BZtiWYAeIVfnXzZxjpJxEuyXMZiWgkQXddv8MxQvBcVb60NjM11ZHZZ5JHMQWHzqT+GxVdX9ZKvDqDVVPoDpZxDAphrmXF2VuhSUm8pOYbQoMn3V8+Y3hb3CzL22ZixOus6nTLEzTS7xuzbYnB2hYkxnLS8fdAkgfy3ozhGOe++W5iGt9z5M4J7j3fnam4hjUVVSgYWUfDKxwjgF2/d6pIzQxIZoAC+0SZ5fWm/HuhFyxhxchCFy52V5gMcoMEAQW5jX5mzYjh4DFUxN++y6MEtBVEiYOs7eFDXeG3mBQ4e+6kQZMA/wxrG+1O09wYNylYPCl+yjjeO1pp3ncR60dZbFJmRZIg5gFRxlEEnYiNBqKs2C6DuDIwmIHjm8I/8ofOmPDeil7DM1wWnWbbpNy4ojOsZtBMilspPzjFNSs9H/wBImLwVo27HVgGJJUsdJiO0Bz7qzG/pL4nc3xJX9y2q/HLPxovohgw+IvI4U/sbjA6ESoBBEbEx560u6VWlDJE6giNe/wDnSUTHlzaGUe/Wa6UheB/r+PxO17EXO/tsB84rfDdGsUQLjWSykkA3GEEqYbdpMGmnQ1vbEfaXfyNXAN/UrR7r94f6aVny8jIUUCv8RuHCGQN5lP4RxtgUC4fDgyBMQdTE7mug4K4x0YAMN4Mjn4CuaYTDmFu8usA/zV0jAv8AtD5D5mncXpR1Cd7v6TsKsVJb5fhG2HTs17eXtWv3j/pNb4fb899e3h2rfmfkaShhMJK23rS/i1xRbJbbQe/0plcXs+tKeN4Q3bTIpgmIMTsZ29KX3hvXLa+lGUDB4ewo6zPJOhXKJHrm191G8U4RnvlbbKAOUwI8I0oPFcBuK4VwsTuQE98QfnRq4hluxZJsqqgZQsggk6tI1nvp51E/CbnkKFqyCPqYSvDbXVZpXcrObTQD8aX3+Ai2Q73BB2UBjynQwOWu/Md9e4h8U4ZU7YDE9lF3MaHSOQpnawVwYYG6ZYxEkKN2MALodCK4B+9Q7QjYsfrNMTh0YqrBoKrsBoCOf40Pgrduy9wKAB1bGS41gDuA/IoE9H1cqzOADELBYxoe/bX4Gi8Qtq9dNsM3YWTpsJ3HvrdDV6pmrEBYTb3g127bdc6hWcHUBs0Dv7O3rR9vj9y26h7D5RIJzsRB7OoK6b0vvXLGGtlQGLOdAWEnxgeIo+1lzrIysACQWkTPkNDp5UfKDD4t5pyFd0FRdgv2vXIEVTo+eftRMDQEc+db2MHdOIV3fsFQSCx1MAaju0ovifFsjdkjMSToQoAUlRy3MelLMXxNrhyqpBCgTpsG1j0owqrvUP8A8j14Ml460sAplI1C7SZ5eUVrgMKhWDmLGMoXKFBbSGkamlXE+N/q+QJaUh1zZnJc7xpqANqJPSPE3Wc4eCtkFgzIiME5faMHfQE+FaNxYlVBfhJ6Sx4sFbIUiCCFI7iDtVWx6hlMjnpy5+NE8K4s1xLq3GDOtwEkGR2gdvUUFwgYZi5vZVIY/wCGQSde8nTl4VgXecSNiIcnTIW7aJ1UlRlPaHLY7HesoW9x3CIYCFvEJPxaKymXE15jzoTwC3irrrfLNCZkUGMxzDNr3wSf9qk6f9AbdiyzrJ6twJjdTp84qfoI2X9odIG9WTpDi7uJwd8EM1oITpbliQQ0yRoBGsa15yORlA+Yl2YfCfFTh6WVGoGtdIWzmUNoqlQwgbyJ5VzwpLEEgASf5V0Dh2N/qFuDoUg+MGKp+0rVRXmoH2cbYiJbmPe3jiUdlzZScpInQbxV8vcfvpiCq3nyFUYAERqusad81zziWmLXxC1ajiM1y23PqwD6FhUPEsw0kH7g/QRuFQUN/wBR/vDenfSPEi1ZKXriySDlYidBvFc/GOuvcVmuO+/tOW+ye81bumal7NrKJOf/AKTSLHYIJ1ZB5wfUcq9XheIVeDVG3Lav7yUcM75GcdF039Ys4bYuWs13bMjqNSCJ0kwp8Y21g0vvNddhlzNG27R8KsWYi0uvNwfRv50+uGMHhnXTS4pjnFwnXvOteeOJKm6+Upbh1IAuUrg/FLllj2c2Yicx5+ekVesLxUNhxZIhxda4YIKw0CJ75qgX7hDt5n50/wADiArmTuu8TzFV/aHDKull7/4iOEylrB7f5g9viDC2bYywH9faOkd9dA4e37X0+tV3CY+3HZB9AB66RTjgOKD3SIywuxOs5hy8PrUmXJzGFLVX+cpAIX4mvYD6CWjDHT899b397f730NRYf8fnW1862/3vpXJFtJrh7PrSPpQ7DDvlGZuzA1P2h3a06uHT1pbxK/lQmYkqJ29ox9aH7wmuSMZI8GI1wVx8Kr3VIaNgMoAg98tsF560iwnF7d1y4QgaDtEHXc6+tC9JOIYi/dNtAVt2yQu8kDSd9tKfYHorq4skHLkAg6FistuB4jfSKsTSpoTzuQzjU/0geD44oBQEgu5HdoSI2pT0juXbt021HYQwNNTHOd95pniMN1N49b2WS4AdRIET66HlNOL1m2W7LBzkaTqApbTloSZ8ee1LyZeX0Ebi4RV3Y3K9hb9xyyaCLUKZ5xlBpW3D7lgFlJBaV84gk+PKm2DxotXB7JAUAgmQTy5d8c/KoONcStsuXMM0kkDYTyGbSNvGiJfUABtD5WJBU1xHCOsuKxn2QNdPZWdJ7zTfHcJcKxcbsFJ03OoEz4Ui/pUlVCi45XRRpA8ZiJqLFcdxRttbu6akxJgE6HRjpoTt3xTcYbe5pZRVdIRbS2EnMNGKxpmPedZ858aM4jft2rloArclM7doRmcSFB1MqMoPjOmlJ+C4C7iGNtbiWxEkgcpjwG5orpT0TXDW7b52uMSFJIERlJEAeW53ohj6g95xyE9Ii6S3jedACGKAjTUATPd86yzwDEC2Wi4qhe0ZySu8ESSRp8K0IZe8D4e7anGN6UXWt5FRVBEFjqTpBjYd/fRABRQhcl3N1B+GsVQ5LajXtOSczHfU6zvTXCFWuDNbAY9ok9qZOkSND4TtSXhmMfLkUSS0kyNBoJ110pxhhmuZk1C6HXeBoPKpc/f2M1FZSQZHiOG2RBVA8iSWkGT3FdwfhrWUZYAtgBhOn2dpBM1lL5h7GUBiu0e9A3sfqy5mDOCZtkR5EnmPKrdev4kYXE3bJBudWQsCciQZyLtMx/OuP8DxhtsCNK7d0KxhuYdXClwSUaNfMH30hgVexMyr8FzivD+CM9hmbLnfM0nUnmCfn60RwZybNqzMxcKk8vb5TQnErlywXthiNWVbeU5wA0SPIjnpvWnDbThU+ybcMzbgHNOvrAqvikYWGPexC4d8ZAKLVLR+ZjvpfwsJdtXRMMckEREazPr8K9wVztr5D5mh+O457xtBmSOsIAzLPaG5AYnSN/GiFs9UVLwupEyI0I5+teeb0BWO9QsXpJHmEdK3P6upB2uL8jVUF9mZZbNDbCTp3+FXTE5WtnNlK6HUSPA91Ir1+2uaCACJgQNPIa1Xw3FBMHL02bP5/STnETku6H/Eguf2K/8AEufHKfrTwGeG2u9blwe/KarhxH7IH/4h+Kj8Ke2H/wDZ58LvzQfhUrDp7yq5V7mFUpecmGDaCp3vi2AzTtyAJ18wRQjYIu7HSCfz4VvxMEoAN9K9XM4fSNV/22EjXYGlqh+O53/OHDirZYCkjQ9poHd7I5fh6U16E4stjIIURbb2Rp7aH6VWMLwokav7tfnVj6NYEWruZSwaCJnvjltQFVURYYsZ0/DjT3/Ooca0G1+/9KW4PilwbgMNf8J38NPhRt3Ho5tTKkNJkabd40qZesc3SFudD50o43dC2iTMBkJjf2htpTZyCpKkETyM1XullyMM5zZdU12jtigAtgIy6UmBcQuIJ6uWm2VLMhEE75QBqfzNVyz0vxdpiyEKJEqQGEiYJzTrqRoRWrYVmjOSfAn8k1aujXCGxDuFKoAVJLCTJmNJHcdT9asxYRjuRZMhyfKVTG8fu32a6Vh2YkgCBsu0+X3u6tWxmJZR2sg5kHX1jSuqN0EsQWctcYyd4UE8wqx3fCucJwliJksfKR+Ap2kNtA3rcyLA9F7uKb9mMwUKCZgAx66+VG8b6EHCWesJQmQCADpM6ydZkd3OmfBcXdwqsFt5s5Ujt5YPswQASQdNu6vek93E3rUXHVVJXsqsAEsAJJ7Wk1jNpao3Hi1UR0lIuXiOZ9NPjUF3DM3aMx97U/E024ip/VR2lb9o1uAoHswQ2aATIPMd+tTor9WZS2QtrOCTDFJiNPkRz0NFqMsTFjoMe8r+Bxdyy7G02VoyyYMzyAIidByqQC7iGY3GZ8oElmJjy8adcI4avVlmAJuSNeSxAjzP50qHhNoLa20JJJ7gBl19JoNVzmZV1aR3qD8ewAS3KkgdkBT3GSTJ1mVFQ3cE4tM7FdFQ5Z5NopEcxpW3SbEAsqqZAEnzk+tQX75FmPvZR3bfPYHwopuMNpX3h1vAotgAgTAZjzmQxHll8amTEhWUoOxBEDTZfHzFDY7iqG1CRmdVE+JAnTfYEelEYHD2haztq0HnIBmIGsDl76E4y4qR8ytz5kdrivYXOpnvga+6sobiPG2DAKogT48/DyrKH+GHj85vPmowDIQBr/tO/dT3gHSq/hLq9Q5GeMylZQ76ETvoaoFnjl5NA5Pnrp3a1ZMMxFnrn6tTcSQxPaAzFTlUP3AjUc51MQhsZHWPx5VYV+ss/THin63f65LVsKqhSU1U3JJcllXUZpEk6wIkGTWuK8ZFmwVVZZmIJA7PiC2x8AJ01OulA4njAKBNXCmYMBZ8gMpAgbCdCedLuIcTe5AuEFAQSFgHx13mCYnv2rBhLEFppzjGhVPH7/e8cNiXu4YQFVhcTKozL9ggjbL9mROozHvqe5xPKES6rI6FScwzSSwZdjtCxUJODt4V3tW7hvKwKM9wFYzblFtj7PeaV43ipvk3CoUgIIEkdkkTr5058PxAVtJceXY7yx3FGUmWABOmVU1JYkANcHZBYeRA5mleJvBQezHfmOogDcLpMciedbW8PeuWHxGcKttwpAYCOszEALl27B1k0jva97HlJJ5+P4UC4T3hHJ4m9riu6nVcwaecxFWi1xVP1EqtxcxujSRMZW1g67xVOfBMNYJ8uVYVIIIn1Hf4Ux8AaotM5FiOP1k69o+mg+NR4C+GvKsr2pkme7ST50HbwDuRlVm8+Zq29G/0a4646utggD7wyrqI+3E+lby9pvMuT4bhSHtTPiNPdPLyo/DWAjyGCjXQnMT48o+NMOM9Cb+EsdZcdT2lXIhOmZSwMwO6IHfSTC3FBAIyk7Tp8TSChHUyhKPQSwWsfyGpPcPxpthuA4q6RCBNd3MfDf3ilnCYS7aYx2XVtO0YDAn4Vdsd0os4QK1zM+aQoS2dTv7TxGkVmMp1nZAw2EScW6NXcNaNw3MzArIVYGrZd5knblzpTxN82GOfXQTpOoPdVi4l0ibEWTCBEeOeZomd9ADp3GkmLsL1ZUiR4+dcxBYaZhJXExfwZXcBZzL2RP5/OlNeFHFWOsZFTVRpc12OhVRGuvM86f4DBqlkaIsHu0868e4vbG8hY/8AVyq7Elt8U8huJNjSKiPF9JMSpTOc4JAKuhUDXkFhY99ALx3EXWYQFDE5YWNfNtIq2sgJUd7D50vx1ixaJu3SIU6Fts3IAczRnh9I9RjUzazWkSr27jYQt1r53LB51PhE+nKpeKcRN2xJkbaER9vuoUYpMdfzSVFvLy0OrHY1L0jxCLZcR3fPaosgGulO09zhzWNdQ/dmJeKGFRJJgzrpuQNtpgcqldstpjI7ShO8xIkGeWnKN6W38arvIIUSDrpGoorGXQbaANJ1n6U6UBFNfKMRjkTDq32hb0+MfEGki8VYILY+8Qe7Uzr8aX9bsDJg/A8o8++pcMh6yQCddB41wEhYBQbPeb/qztLa+p1rzF3hkVdmE0fjMHcRVZwQGMATHj9KCGFLE9rKFg6ePjRwRxBHaQ2+FXGVSQFUnKGbbtd88qm4PwwrezrcK2s2UPlgPvMLrKjKSfAcqarHVKlxytswWeJYBjvrMwIobrAb6JaXLZshgpnVmI1cnmTM+UVqbmpLlbULMzHKiOc3PX48oERWUDxzFEXRG2Rd/wCR8ayuVWraASh6jf2letWyzAKCSdIGpJ8KcvwfEWlm5ZKARqxggGeWYHv/ACaJxHCLS27dy2X7R1GYZl08B8Ypnc6PYXLbYOSd2kk690ZVEevfvSw4InBTKwoUgtmJ7hEeUwfrWqYNy3stJ5RGh+lPWw0EhW05ZFC6ecT8aN4VhmR+wmZ201JZjz8TWnYWIaizTQfC8DuDDOChIIGg30M689IoXDYCAZVI0mR496xV2ZcTaQs4AXKQQYG4jYSZpDaeCMqrPee0fjp8KzDkZwQaPtNyYlU2LAli6OXLAwGI/q9glTbMEO2YksoMNcKysnYczSvCdEMZiT+yw5Cn/ALafICK6l0Nw9sYWy+UZ2QliFliwcqdeQBGgGnhVoOIt2lD3GCADd2CjffWBR3F9Ok4rj/0Z3rFi5evMv7NA5RTJgtl3iBz58qqgHcgHidT7zXY+l/TrBNh79pbvWs9soMikgE7EuYWJ7prn3Rzh63FY7ZWjaW2nc7U/h6yvoveLzPyk1kbS4/oktqbV05M1wXFGaNchSRryXMrbd9XXGdKMNh1/b3bVpvu5szf+lZb4Vx/joFkpF24itmD5XILARCwCBzPvqr4m4MpKiBnPu0376RxR5OU45RgQZsIzX17d9p3TimLXHYcdVIRyrq7aaDmF1OvjFcb6QXmTFXLRbMLdzKDGsBvWrzwjj4s4PAqf+8ULtMAGJ8taoPSv+/4j/in4wa8/UWYkylUKgeDH36OL8Y1pMxbffXZlpv09xy3LVh1MjrWH+XXbyqtdB/724Byzaua92opj0l4cLOGsKCT+2bXxy8qS/rEaoFX3j3Bt/VV8lqPFozIVT2iIE7TyrzBt/Vl8lrwklYD9WSDDgAkGDqAdJpqeoe8DKBymvwYJg+A4l1Ny9dclc6rbEhRoVLnUaCZ0BJiieml3qsRh8mgQSVGxhhoajwDvZty7E5s2Yue0wOzHu2pLx7jlm5ibTdYP2bAnSVMODBfZdq9NFPaeGuUM+/6Rvi+lmRT2WDqRC+MjTw08KrvFuL3MVZ17IDFiAOY0En1+NNOkty1ds51EvnUiFmRBB1WQfOedV/CpcVDOZVbeeyIM/elo9BXZuaw0gS7CMSjVIcK/V5ltkScsncbTI5TM/ChsfnKsxJJnc6n/byo0OiMWBJMAajTnt7+6tsZhbht9YUYJI7RECTpoDvy2qcIVO8r5hZQAdpX1tEnbQxvRmF4M7mLSsTziY8ydhUN5mmAJPKrk/SRcPZ7KiSqgAyIMaz8eXLemEgQdTE7SkXbeRih9pSQR4j50Vh8OcnWFioMwF7Px3moMVcZsTLwpczt97Ub8taJuWCtxrbGRbygR4idfGgbJQg8ssauEvxUt1YeCiRoB3CJMnU786Yphla4xOoOXTltVbty8kK2QT2ohZ1ga1ZcGe0fT4CsBJsmE6qAApuCcZWSQOR5DuUnbu0oVMQii2q5pgh1IB1OpYHnJnn6VLxW8JMzqSNATy5xypfcvZmUAH/ERuRz9KdiNEGJy0VKwTi13NdbKJA0GleU0s2lf2TlAjYT+edZQHjVxnSYo4rl44f+iW68G5dCgn2UBcj10HrNW/h/6LcHaHbzXD3s2Ue5dfjR93pMliTir1m0I0UsM0+WrGgsL+kTD4kuuGm6yDMcx6pYmJGYFiJ3OXSRWswUW0IBidpUf0mcLtYdMM1u2tsMHVgogZhBGxMmCdapXDuJsl1XX7LA9+nOrD+knpHiLlpVu2ltZHlRq8gjLIcmG5bCKqr8ExJsC+6strvJA3iIURoZpmLRlHXrtOdjjP5y69IeMW7lkIGYvmBmdMsHSAAJmO+qjg3UrmBJ8dq2XG51Qn7o+VB8Ob9mw7mPzrzkBxjSJe9MLnQeiHH7wsNbF11RW0VYEZpJ7UZtTPOoOlLKbasx1ziWPabUHmZNJejuLype1+6R5w1ZjcYXwrTyZTMzzivfQ4zwukj4irH8J4vLyjiOd9xXUV7jxF97FqzNkBCgCJMk67nxpn0exmSzf1gysecH8Kr2GOp/dP0pz0cxCgXcxUCFPaMDQmvM4DbOADXXf6Gehxz601uL3G3TYEbfhNuP4kvYtEzIYie/Skhb9n/F9BTPjnE0dFRDmKmdAYiIiTv50oa6BbMn7X/SKLjSDl2N7Df6QeG9B+HSLNDwCZ03gNuz+o4W5cC9hTDMQqiHYak+/TuFUPpNjEuYy86MGRnkEbHbUUkuY2YWS2XYToPADlQ7cQjXu5Dz5mohiNx5yeTHuD40+GuNctMFaGWYDaE6wCN9qiv8ce64Ny491uUkkDy5D0FIbt7yHxPuHOtWxG2hPnt7hTRiuBzanZMHenDJ+6tAcbvsthiphhEb9/gRXvCm/qtv/hp8qH4yQbJBbLMCfWkoKce8offEfaVFXL6u7OTJ12EeFb4nCMWAAMHLJ20DTRmGZLYI9ddTVv6P8CtYhEu3W0f2UGkgMRrGu6+EaV6V1PJXGblPtYfqGzK5UgjRTA9eR9aBxPEZMklj3z9TV3/SJiMJawxso1tHzIQi6todSY12J3rmFo9Y2VIzRoXOmgnQDSfOuOU1GjGF95dehuNsDrGuBMy5cuYxvmmOZOg2E60/4/jevt9WoIUx2m1OhDbDbYbmudrba1bJOt2e8bdw8J95IFXxwGY9W0iMzSMrDw7oB1mTUOXI3UdJZiVe8CXA2bZmCWiNW8vj5Uq6TYdciXFEdW2YxoCpIU+caa+JpxbwIWYidAxYk8xBiDv6Ur6b6Wd93G3MamdNOVTo1uN5Qy/CbET9JE0sXYgez5wcwPx+FZfH7Z2IGoER4LH0+NDYrGF8NYU7hufcDE1LbMgsd2Zj6R9Ke3p/fmLwesTa/clAzM7ljExFsEale4kD5U+wh9oj730qqvfJygGFG67yQW7U8pnbXWTzoo8SyGQYPnpTwIp22HuYXjMUyuCIy5jmBEyv41Jw68uSFAzazprE/wC1Q2cTbuWW7JLzMkeuncK84Vcgnvy6++jRiDpgOilNUiwrBHddoj6n61le2cB12ZiSDmIOmkiNte6Kyj/hsLbsN5Gz5L2Mgs/+L/d/6hT39Fv9/H/Cu/8ALr2sqLN6GlmP1fjLH0y/7PH/ABV/1VDxn/sa1+4v/MNZWVvC/wAlP9QTn9b/APyZR8F7CeQrXAey/wC8fnWVlC/Ux/3BHXAvZu/wf6qO4t/dn/h+YrKyvf4f/wBX/a36meNl/m/71/QStYf2j+6aievKyvAHUz15JyqDEewfNv8ASKysrF9U49IA/wDZt51A/wDZCsrKqEmbp9JDY39KlPtCvaymd4kdJ1XhX91t/uJ8hSzpX/dW/eT/AFivKyox6/rPTP8AKPtEV72W8/rXQOh39xT/AIdz/mXKysqtpJ3nGcb/AGj/ALxovgH94teZ+RrKyhf0H2iR6/rG9/e9+eRq79GNr/8A8s3+paysqdvQvtKx1ME+xd8hSDpj7A/+n8mrKykYvUJVk6GVc/Z9KYYL2fVvlWVlV5+kn4TrBL3t1Fd9oeYrKymJ0is3Ux7w7+zf1+Va8K3fy+tZWUKeqG38r9+Yuvf9b/MVlZWVRJhP/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5062" name="Picture 6" descr="https://encrypted-tbn1.google.com/images?q=tbn:ANd9GcQRO3wHJ47P-y-T9tj-7tybLRxA3hoeY2Z_cgBuG1TwPkR7xB4Bgw"/>
          <p:cNvPicPr>
            <a:picLocks noChangeAspect="1" noChangeArrowheads="1"/>
          </p:cNvPicPr>
          <p:nvPr/>
        </p:nvPicPr>
        <p:blipFill>
          <a:blip r:embed="rId2" cstate="print"/>
          <a:srcRect/>
          <a:stretch>
            <a:fillRect/>
          </a:stretch>
        </p:blipFill>
        <p:spPr bwMode="auto">
          <a:xfrm>
            <a:off x="5652120" y="2060848"/>
            <a:ext cx="1933575" cy="2371726"/>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169</TotalTime>
  <Words>1017</Words>
  <Application>Microsoft Office PowerPoint</Application>
  <PresentationFormat>Presentación en pantalla (4:3)</PresentationFormat>
  <Paragraphs>145</Paragraphs>
  <Slides>17</Slides>
  <Notes>0</Notes>
  <HiddenSlides>0</HiddenSlides>
  <MMClips>0</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Solsticio</vt:lpstr>
      <vt:lpstr>CAFÉ ORGÁNICO</vt:lpstr>
      <vt:lpstr>Diapositiva 2</vt:lpstr>
      <vt:lpstr>¿Qué es el Café Orgánico?</vt:lpstr>
      <vt:lpstr>CERTIFICACION </vt:lpstr>
      <vt:lpstr>PRODUCCIÓN EN MEXICO</vt:lpstr>
      <vt:lpstr>Diapositiva 6</vt:lpstr>
      <vt:lpstr>ELABORACION</vt:lpstr>
      <vt:lpstr>DISTRIBUCION</vt:lpstr>
      <vt:lpstr>PRECIO</vt:lpstr>
      <vt:lpstr>VARIACIONES EN EL CONSUMO</vt:lpstr>
      <vt:lpstr>TIPOS DE CAFÉ ORGANICO</vt:lpstr>
      <vt:lpstr>Resultados de la Investigación en el sur de la ciudad</vt:lpstr>
      <vt:lpstr>Diapositiva 13</vt:lpstr>
      <vt:lpstr>Diapositiva 14</vt:lpstr>
      <vt:lpstr>Diapositiva 15</vt:lpstr>
      <vt:lpstr>Diapositiva 16</vt:lpstr>
      <vt:lpstr>PERSONAS QUE DESCONOCEN EL CAFÉ ORGÁNICO PERO QUE LO CONSUMIRIAN AUN CON PRECIOS ELEVADOS (65)</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CAFÉ ORGANICO</dc:title>
  <dc:creator>argenis1</dc:creator>
  <cp:lastModifiedBy>argenis1</cp:lastModifiedBy>
  <cp:revision>18</cp:revision>
  <dcterms:created xsi:type="dcterms:W3CDTF">2012-06-01T23:18:06Z</dcterms:created>
  <dcterms:modified xsi:type="dcterms:W3CDTF">2012-06-02T02:07:50Z</dcterms:modified>
</cp:coreProperties>
</file>